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41" r:id="rId3"/>
    <p:sldMasterId id="2147483753" r:id="rId4"/>
    <p:sldMasterId id="2147483765" r:id="rId5"/>
    <p:sldMasterId id="2147483777" r:id="rId6"/>
    <p:sldMasterId id="2147483789" r:id="rId7"/>
  </p:sldMasterIdLst>
  <p:notesMasterIdLst>
    <p:notesMasterId r:id="rId24"/>
  </p:notesMasterIdLst>
  <p:sldIdLst>
    <p:sldId id="337" r:id="rId8"/>
    <p:sldId id="379" r:id="rId9"/>
    <p:sldId id="413" r:id="rId10"/>
    <p:sldId id="381" r:id="rId11"/>
    <p:sldId id="383" r:id="rId12"/>
    <p:sldId id="384" r:id="rId13"/>
    <p:sldId id="385" r:id="rId14"/>
    <p:sldId id="386" r:id="rId15"/>
    <p:sldId id="414" r:id="rId16"/>
    <p:sldId id="415" r:id="rId17"/>
    <p:sldId id="416" r:id="rId18"/>
    <p:sldId id="417" r:id="rId19"/>
    <p:sldId id="395" r:id="rId20"/>
    <p:sldId id="396" r:id="rId21"/>
    <p:sldId id="418" r:id="rId22"/>
    <p:sldId id="397" r:id="rId23"/>
  </p:sldIdLst>
  <p:sldSz cx="12192000" cy="6858000"/>
  <p:notesSz cx="6797675" cy="9926638"/>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952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8" autoAdjust="0"/>
    <p:restoredTop sz="63116" autoAdjust="0"/>
  </p:normalViewPr>
  <p:slideViewPr>
    <p:cSldViewPr>
      <p:cViewPr varScale="1">
        <p:scale>
          <a:sx n="53" d="100"/>
          <a:sy n="53" d="100"/>
        </p:scale>
        <p:origin x="-136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0" d="100"/>
          <a:sy n="60" d="100"/>
        </p:scale>
        <p:origin x="-2760" y="-7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7" tIns="45723" rIns="91447" bIns="45723"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7" tIns="45723" rIns="91447" bIns="45723" rtlCol="0"/>
          <a:lstStyle>
            <a:lvl1pPr algn="r">
              <a:defRPr sz="1200"/>
            </a:lvl1pPr>
          </a:lstStyle>
          <a:p>
            <a:fld id="{70191617-2F63-4F38-919C-0D28B0EBED7D}" type="datetimeFigureOut">
              <a:rPr lang="en-GB" smtClean="0"/>
              <a:pPr/>
              <a:t>01/09/2020</a:t>
            </a:fld>
            <a:endParaRPr lang="en-GB"/>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7" tIns="45723" rIns="91447" bIns="45723"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7" tIns="45723" rIns="91447" bIns="457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lIns="91447" tIns="45723" rIns="91447" bIns="4572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7" tIns="45723" rIns="91447" bIns="45723" rtlCol="0" anchor="b"/>
          <a:lstStyle>
            <a:lvl1pPr algn="r">
              <a:defRPr sz="1200"/>
            </a:lvl1pPr>
          </a:lstStyle>
          <a:p>
            <a:fld id="{A60D3DE0-9E44-4537-A478-5C2115D67768}" type="slidenum">
              <a:rPr lang="en-GB" smtClean="0"/>
              <a:pPr/>
              <a:t>‹#›</a:t>
            </a:fld>
            <a:endParaRPr lang="en-GB"/>
          </a:p>
        </p:txBody>
      </p:sp>
    </p:spTree>
    <p:extLst>
      <p:ext uri="{BB962C8B-B14F-4D97-AF65-F5344CB8AC3E}">
        <p14:creationId xmlns="" xmlns:p14="http://schemas.microsoft.com/office/powerpoint/2010/main" val="2838640138"/>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D3DE0-9E44-4537-A478-5C2115D67768}" type="slidenum">
              <a:rPr lang="en-GB" smtClean="0"/>
              <a:pPr/>
              <a:t>1</a:t>
            </a:fld>
            <a:endParaRPr lang="en-GB"/>
          </a:p>
        </p:txBody>
      </p:sp>
    </p:spTree>
    <p:extLst>
      <p:ext uri="{BB962C8B-B14F-4D97-AF65-F5344CB8AC3E}">
        <p14:creationId xmlns="" xmlns:p14="http://schemas.microsoft.com/office/powerpoint/2010/main" val="279109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Paramedics </a:t>
            </a:r>
            <a:r>
              <a:rPr lang="en-US" dirty="0"/>
              <a:t>work within </a:t>
            </a:r>
            <a:r>
              <a:rPr lang="en-US" dirty="0" smtClean="0"/>
              <a:t>a scope </a:t>
            </a:r>
            <a:r>
              <a:rPr lang="en-US" dirty="0"/>
              <a:t>of </a:t>
            </a:r>
            <a:r>
              <a:rPr lang="en-US" dirty="0" smtClean="0"/>
              <a:t>practice.</a:t>
            </a:r>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10</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GB" dirty="0"/>
          </a:p>
          <a:p>
            <a:pPr>
              <a:buFont typeface="Arial" panose="020B0604020202020204" pitchFamily="34" charset="0"/>
              <a:buNone/>
              <a:defRPr/>
            </a:pPr>
            <a:endParaRPr lang="en-GB" dirty="0"/>
          </a:p>
          <a:p>
            <a:pPr>
              <a:buFont typeface="Arial" panose="020B0604020202020204" pitchFamily="34" charset="0"/>
              <a:buNone/>
              <a:defRPr/>
            </a:pPr>
            <a:endParaRPr lang="en-GB"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11</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12</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900" dirty="0"/>
          </a:p>
          <a:p>
            <a:pPr>
              <a:defRPr/>
            </a:pPr>
            <a:endParaRPr lang="en-GB" sz="900" dirty="0"/>
          </a:p>
          <a:p>
            <a:pPr>
              <a:defRPr/>
            </a:pPr>
            <a:r>
              <a:rPr lang="en-GB" sz="900" u="sng" dirty="0" smtClean="0"/>
              <a:t>CPD</a:t>
            </a:r>
          </a:p>
          <a:p>
            <a:pPr>
              <a:defRPr/>
            </a:pPr>
            <a:endParaRPr lang="en-GB" sz="900" u="sng" dirty="0"/>
          </a:p>
          <a:p>
            <a:pPr>
              <a:defRPr/>
            </a:pPr>
            <a:r>
              <a:rPr lang="en-GB" sz="900" dirty="0"/>
              <a:t>A sample of what we offer</a:t>
            </a:r>
          </a:p>
          <a:p>
            <a:pPr>
              <a:defRPr/>
            </a:pPr>
            <a:endParaRPr lang="en-GB" sz="900" dirty="0"/>
          </a:p>
          <a:p>
            <a:pPr>
              <a:defRPr/>
            </a:pPr>
            <a:r>
              <a:rPr lang="en-GB" sz="900" dirty="0"/>
              <a:t>Highlighted – collaborations with RCN and BCHC, links with </a:t>
            </a:r>
            <a:r>
              <a:rPr lang="en-GB" sz="900" dirty="0" smtClean="0"/>
              <a:t>CCG </a:t>
            </a:r>
            <a:r>
              <a:rPr lang="en-GB" sz="900" dirty="0"/>
              <a:t>.</a:t>
            </a:r>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13</a:t>
            </a:fld>
            <a:endParaRPr lang="en-GB">
              <a:solidFill>
                <a:prstClr val="black"/>
              </a:solidFill>
            </a:endParaRPr>
          </a:p>
        </p:txBody>
      </p:sp>
    </p:spTree>
    <p:extLst>
      <p:ext uri="{BB962C8B-B14F-4D97-AF65-F5344CB8AC3E}">
        <p14:creationId xmlns="" xmlns:p14="http://schemas.microsoft.com/office/powerpoint/2010/main" val="112310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latin typeface="+mn-lt"/>
                <a:ea typeface="+mn-ea"/>
                <a:cs typeface="+mn-cs"/>
              </a:rPr>
              <a:t>How does Birmingham and Solihull Training Hub link with Primary Care ?</a:t>
            </a:r>
            <a:endParaRPr lang="en-GB" sz="1200" kern="1200" dirty="0" smtClean="0">
              <a:solidFill>
                <a:schemeClr val="tx1"/>
              </a:solidFill>
              <a:latin typeface="+mn-lt"/>
              <a:ea typeface="+mn-ea"/>
              <a:cs typeface="+mn-cs"/>
            </a:endParaRPr>
          </a:p>
          <a:p>
            <a:r>
              <a:rPr lang="en-GB" sz="1200" b="1" u="none" strike="noStrike"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summary,</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he way in which healthcare is being delivered is constantly changing, and there is an increasing emphasis on GP practices. Our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Training Hub supports career opportunities and recruitment to the sector, whilst working to retain our current workforce and supporting them with developing their structured career pathways. </a:t>
            </a:r>
          </a:p>
          <a:p>
            <a:r>
              <a:rPr lang="en-GB" sz="1200" kern="1200" dirty="0" smtClean="0">
                <a:solidFill>
                  <a:schemeClr val="tx1"/>
                </a:solidFill>
                <a:latin typeface="+mn-lt"/>
                <a:ea typeface="+mn-ea"/>
                <a:cs typeface="+mn-cs"/>
              </a:rPr>
              <a:t>One of the ways we do this is by communicating with our practices, to develop placements for students during their training. This will hopefully proceed to the offer of a position with the practice post qualification, boosting the development of workforce numbers.</a:t>
            </a:r>
          </a:p>
          <a:p>
            <a:r>
              <a:rPr lang="en-GB" sz="1200" kern="1200" dirty="0" smtClean="0">
                <a:solidFill>
                  <a:schemeClr val="tx1"/>
                </a:solidFill>
                <a:latin typeface="+mn-lt"/>
                <a:ea typeface="+mn-ea"/>
                <a:cs typeface="+mn-cs"/>
              </a:rPr>
              <a:t> The Training Hub provides many aspects of education, training and support to the Primary Care team. The Primary Care team structure consists of doctors, nurses, pharmacists, healthcare support workers, administrative and reception staff- to name a few. This ensures that skills, competencies, resilience and confidence are developed so that staff can deliver excellent patient care.</a:t>
            </a:r>
          </a:p>
          <a:p>
            <a:r>
              <a:rPr lang="en-GB" sz="1200" kern="1200" dirty="0" smtClean="0">
                <a:solidFill>
                  <a:schemeClr val="tx1"/>
                </a:solidFill>
                <a:latin typeface="+mn-lt"/>
                <a:ea typeface="+mn-ea"/>
                <a:cs typeface="+mn-cs"/>
              </a:rPr>
              <a:t>By facilitating different ways of working, our Training Hub promotes new roles into Primary Care. This shifts workloads from GPs and nurses to other health care professionals. We help by developing and supporting multi professional placement opportunities across Primary Care.</a:t>
            </a:r>
          </a:p>
          <a:p>
            <a:r>
              <a:rPr lang="en-GB" sz="1200" kern="1200" dirty="0" smtClean="0">
                <a:solidFill>
                  <a:schemeClr val="tx1"/>
                </a:solidFill>
                <a:latin typeface="+mn-lt"/>
                <a:ea typeface="+mn-ea"/>
                <a:cs typeface="+mn-cs"/>
              </a:rPr>
              <a:t>We would very much welcome the opportunity to work with you to support achievement and success, with your chosen career pathway.</a:t>
            </a:r>
          </a:p>
          <a:p>
            <a:r>
              <a:rPr lang="en-GB" sz="1200" kern="1200" dirty="0" smtClean="0">
                <a:solidFill>
                  <a:schemeClr val="tx1"/>
                </a:solidFill>
                <a:latin typeface="+mn-lt"/>
                <a:ea typeface="+mn-ea"/>
                <a:cs typeface="+mn-cs"/>
              </a:rPr>
              <a:t>I look forward to meeting you</a:t>
            </a:r>
            <a:r>
              <a:rPr lang="en-GB" sz="1200" kern="1200" baseline="0" dirty="0" smtClean="0">
                <a:solidFill>
                  <a:schemeClr val="tx1"/>
                </a:solidFill>
                <a:latin typeface="+mn-lt"/>
                <a:ea typeface="+mn-ea"/>
                <a:cs typeface="+mn-cs"/>
              </a:rPr>
              <a:t> and answering</a:t>
            </a:r>
            <a:r>
              <a:rPr lang="en-GB" sz="1200" kern="1200" dirty="0" smtClean="0">
                <a:solidFill>
                  <a:schemeClr val="tx1"/>
                </a:solidFill>
                <a:latin typeface="+mn-lt"/>
                <a:ea typeface="+mn-ea"/>
                <a:cs typeface="+mn-cs"/>
              </a:rPr>
              <a:t> any questions you may have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about how the Training Hub can help you with a career in Primary Care.</a:t>
            </a:r>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14</a:t>
            </a:fld>
            <a:endParaRPr lang="en-GB">
              <a:solidFill>
                <a:prstClr val="black"/>
              </a:solidFill>
            </a:endParaRPr>
          </a:p>
        </p:txBody>
      </p:sp>
    </p:spTree>
    <p:extLst>
      <p:ext uri="{BB962C8B-B14F-4D97-AF65-F5344CB8AC3E}">
        <p14:creationId xmlns="" xmlns:p14="http://schemas.microsoft.com/office/powerpoint/2010/main" val="37773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0D3DE0-9E44-4537-A478-5C2115D67768}"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16</a:t>
            </a:fld>
            <a:endParaRPr lang="en-GB">
              <a:solidFill>
                <a:prstClr val="black"/>
              </a:solidFill>
            </a:endParaRPr>
          </a:p>
        </p:txBody>
      </p:sp>
    </p:spTree>
    <p:extLst>
      <p:ext uri="{BB962C8B-B14F-4D97-AF65-F5344CB8AC3E}">
        <p14:creationId xmlns="" xmlns:p14="http://schemas.microsoft.com/office/powerpoint/2010/main" val="84216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sz="1100" dirty="0"/>
              <a:t>Training Hubs, formerly known as Community Education Provider Network (CEPN), have a major role to play in the development of the primary care workforce. </a:t>
            </a:r>
            <a:endParaRPr lang="en-GB" sz="1100" dirty="0" smtClean="0"/>
          </a:p>
          <a:p>
            <a:pPr>
              <a:buFont typeface="Arial" panose="020B0604020202020204" pitchFamily="34" charset="0"/>
              <a:buNone/>
              <a:defRPr/>
            </a:pPr>
            <a:r>
              <a:rPr lang="en-GB" sz="1100" dirty="0" smtClean="0"/>
              <a:t> </a:t>
            </a:r>
            <a:endParaRPr lang="en-GB" sz="1100" dirty="0" smtClean="0"/>
          </a:p>
          <a:p>
            <a:pPr>
              <a:buFont typeface="Arial" panose="020B0604020202020204" pitchFamily="34" charset="0"/>
              <a:buNone/>
              <a:defRPr/>
            </a:pPr>
            <a:r>
              <a:rPr lang="en-GB" sz="1100" dirty="0" smtClean="0"/>
              <a:t> </a:t>
            </a:r>
            <a:r>
              <a:rPr lang="en-GB" sz="1100" dirty="0"/>
              <a:t>We are responsible for the </a:t>
            </a:r>
            <a:r>
              <a:rPr lang="en-GB" sz="1100" dirty="0" smtClean="0"/>
              <a:t>Birmingham</a:t>
            </a:r>
            <a:r>
              <a:rPr lang="en-GB" sz="1100" baseline="0" dirty="0" smtClean="0"/>
              <a:t> and Solihull</a:t>
            </a:r>
            <a:r>
              <a:rPr lang="en-GB" sz="1100" dirty="0" smtClean="0"/>
              <a:t> </a:t>
            </a:r>
            <a:r>
              <a:rPr lang="en-GB" sz="1100" dirty="0"/>
              <a:t>region, but we work closely with neighbouring Hubs sharing ideas and </a:t>
            </a:r>
            <a:r>
              <a:rPr lang="en-GB" sz="1100" dirty="0" smtClean="0"/>
              <a:t>resources.</a:t>
            </a:r>
            <a:endParaRPr lang="en-GB" sz="1100" dirty="0"/>
          </a:p>
          <a:p>
            <a:pPr>
              <a:buFont typeface="Arial" panose="020B0604020202020204" pitchFamily="34" charset="0"/>
              <a:buNone/>
              <a:defRPr/>
            </a:pPr>
            <a:endParaRPr lang="en-GB" sz="1100" dirty="0"/>
          </a:p>
          <a:p>
            <a:pPr>
              <a:buFont typeface="Arial" panose="020B0604020202020204" pitchFamily="34" charset="0"/>
              <a:buNone/>
              <a:defRPr/>
            </a:pPr>
            <a:r>
              <a:rPr lang="en-GB" sz="1100" dirty="0"/>
              <a:t>The BSOL training hub works closely with </a:t>
            </a:r>
            <a:r>
              <a:rPr lang="en-GB" sz="1100" dirty="0" smtClean="0"/>
              <a:t> </a:t>
            </a:r>
            <a:r>
              <a:rPr lang="en-GB" sz="1100" dirty="0" smtClean="0"/>
              <a:t>CCG (Clinical</a:t>
            </a:r>
            <a:r>
              <a:rPr lang="en-GB" sz="1100" baseline="0" dirty="0" smtClean="0"/>
              <a:t> Commissioning Group)</a:t>
            </a:r>
            <a:r>
              <a:rPr lang="en-GB" sz="1100" dirty="0" smtClean="0"/>
              <a:t>, </a:t>
            </a:r>
            <a:r>
              <a:rPr lang="en-GB" sz="1100" dirty="0"/>
              <a:t>GP Providers, local universities and colleges, local Trusts – enabling us to network and share resources, whilst being able to manage the quality and content of training being provided for primary care.</a:t>
            </a:r>
          </a:p>
          <a:p>
            <a:pPr>
              <a:defRPr/>
            </a:pPr>
            <a:endParaRPr lang="en-US" altLang="en-US" sz="1100" dirty="0"/>
          </a:p>
          <a:p>
            <a:pPr>
              <a:buFont typeface="Arial" panose="020B0604020202020204" pitchFamily="34" charset="0"/>
              <a:buNone/>
              <a:defRPr/>
            </a:pPr>
            <a:endParaRPr lang="en-GB" sz="1100" dirty="0"/>
          </a:p>
          <a:p>
            <a:pPr>
              <a:buFont typeface="Arial" panose="020B0604020202020204" pitchFamily="34" charset="0"/>
              <a:buNone/>
              <a:defRPr/>
            </a:pPr>
            <a:endParaRPr lang="en-GB" sz="1100"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2</a:t>
            </a:fld>
            <a:endParaRPr lang="en-GB">
              <a:solidFill>
                <a:prstClr val="black"/>
              </a:solidFill>
            </a:endParaRPr>
          </a:p>
        </p:txBody>
      </p:sp>
    </p:spTree>
    <p:extLst>
      <p:ext uri="{BB962C8B-B14F-4D97-AF65-F5344CB8AC3E}">
        <p14:creationId xmlns="" xmlns:p14="http://schemas.microsoft.com/office/powerpoint/2010/main" val="37773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At the moment most of us will have a core structure like </a:t>
            </a:r>
            <a:r>
              <a:rPr lang="en-GB" dirty="0" smtClean="0"/>
              <a:t>this.</a:t>
            </a:r>
            <a:endParaRPr lang="en-GB" dirty="0"/>
          </a:p>
          <a:p>
            <a:pPr>
              <a:defRPr/>
            </a:pPr>
            <a:r>
              <a:rPr lang="en-GB" dirty="0"/>
              <a:t>GPS, Nurses, HCA, </a:t>
            </a:r>
            <a:r>
              <a:rPr lang="en-GB" dirty="0" smtClean="0"/>
              <a:t>Managers</a:t>
            </a:r>
            <a:r>
              <a:rPr lang="en-GB" baseline="0" dirty="0" smtClean="0"/>
              <a:t> and</a:t>
            </a:r>
            <a:r>
              <a:rPr lang="en-GB" dirty="0" smtClean="0"/>
              <a:t> Administrative </a:t>
            </a:r>
            <a:r>
              <a:rPr lang="en-GB" dirty="0"/>
              <a:t>staff. All of </a:t>
            </a:r>
            <a:r>
              <a:rPr lang="en-GB" dirty="0" smtClean="0"/>
              <a:t>these</a:t>
            </a:r>
            <a:r>
              <a:rPr lang="en-GB" baseline="0" dirty="0" smtClean="0"/>
              <a:t> roles</a:t>
            </a:r>
            <a:r>
              <a:rPr lang="en-GB" dirty="0" smtClean="0"/>
              <a:t> </a:t>
            </a:r>
            <a:r>
              <a:rPr lang="en-GB" dirty="0"/>
              <a:t>will be underpinned by CPD training where appropriate. I appreciate there will be some variations around this, but as we are already aware the way healthcare is being delivered is constantly changing, </a:t>
            </a:r>
            <a:r>
              <a:rPr lang="en-GB" dirty="0" smtClean="0"/>
              <a:t>with</a:t>
            </a:r>
            <a:r>
              <a:rPr lang="en-GB" baseline="0" dirty="0" smtClean="0"/>
              <a:t> more emphasis on</a:t>
            </a:r>
            <a:r>
              <a:rPr lang="en-GB" dirty="0" smtClean="0"/>
              <a:t> </a:t>
            </a:r>
            <a:r>
              <a:rPr lang="en-GB" dirty="0"/>
              <a:t>primary </a:t>
            </a:r>
            <a:r>
              <a:rPr lang="en-GB" dirty="0" smtClean="0"/>
              <a:t>care.</a:t>
            </a:r>
            <a:r>
              <a:rPr lang="en-GB" baseline="0" dirty="0" smtClean="0"/>
              <a:t> W</a:t>
            </a:r>
            <a:r>
              <a:rPr lang="en-GB" dirty="0" smtClean="0"/>
              <a:t>e </a:t>
            </a:r>
            <a:r>
              <a:rPr lang="en-GB" dirty="0"/>
              <a:t>are losing a lot of staff to </a:t>
            </a:r>
            <a:r>
              <a:rPr lang="en-GB" dirty="0" smtClean="0"/>
              <a:t>retirement</a:t>
            </a:r>
            <a:r>
              <a:rPr lang="en-GB" baseline="0" dirty="0" smtClean="0"/>
              <a:t> and</a:t>
            </a:r>
            <a:r>
              <a:rPr lang="en-GB" dirty="0" smtClean="0"/>
              <a:t> general</a:t>
            </a:r>
            <a:r>
              <a:rPr lang="en-GB" baseline="0" dirty="0" smtClean="0"/>
              <a:t> </a:t>
            </a:r>
            <a:r>
              <a:rPr lang="en-GB" baseline="0" dirty="0" smtClean="0"/>
              <a:t>movement,</a:t>
            </a:r>
            <a:r>
              <a:rPr lang="en-GB" dirty="0" smtClean="0"/>
              <a:t> </a:t>
            </a:r>
            <a:r>
              <a:rPr lang="en-GB" dirty="0"/>
              <a:t>without the </a:t>
            </a:r>
            <a:r>
              <a:rPr lang="en-GB" dirty="0" smtClean="0"/>
              <a:t>same</a:t>
            </a:r>
            <a:r>
              <a:rPr lang="en-GB" baseline="0" dirty="0" smtClean="0"/>
              <a:t> numbers </a:t>
            </a:r>
            <a:r>
              <a:rPr lang="en-GB" dirty="0" smtClean="0"/>
              <a:t>coming </a:t>
            </a:r>
            <a:r>
              <a:rPr lang="en-GB" dirty="0"/>
              <a:t>back in.</a:t>
            </a:r>
          </a:p>
          <a:p>
            <a:pPr>
              <a:defRPr/>
            </a:pPr>
            <a:endParaRPr lang="en-GB" dirty="0"/>
          </a:p>
          <a:p>
            <a:pPr>
              <a:defRPr/>
            </a:pPr>
            <a:r>
              <a:rPr lang="en-GB" dirty="0"/>
              <a:t>The bottom line is that the current structure is not sustainable and we need to look at new ways of working.</a:t>
            </a:r>
          </a:p>
          <a:p>
            <a:pPr>
              <a:defRPr/>
            </a:pPr>
            <a:endParaRPr lang="en-GB" dirty="0"/>
          </a:p>
          <a:p>
            <a:pPr>
              <a:defRPr/>
            </a:pPr>
            <a:r>
              <a:rPr lang="en-GB" dirty="0"/>
              <a:t>Going forward we will be looking at bringing in new roles and shifting workload from GPs and nurses to </a:t>
            </a:r>
            <a:r>
              <a:rPr lang="en-GB" dirty="0" smtClean="0"/>
              <a:t>other</a:t>
            </a:r>
            <a:r>
              <a:rPr lang="en-GB" baseline="0" dirty="0" smtClean="0"/>
              <a:t> health care professionals.</a:t>
            </a:r>
            <a:r>
              <a:rPr lang="en-GB" dirty="0" smtClean="0"/>
              <a:t> </a:t>
            </a:r>
            <a:r>
              <a:rPr lang="en-GB" dirty="0"/>
              <a:t>So how would this look?</a:t>
            </a:r>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3</a:t>
            </a:fld>
            <a:endParaRPr lang="en-GB">
              <a:solidFill>
                <a:prstClr val="black"/>
              </a:solidFill>
            </a:endParaRPr>
          </a:p>
        </p:txBody>
      </p:sp>
    </p:spTree>
    <p:extLst>
      <p:ext uri="{BB962C8B-B14F-4D97-AF65-F5344CB8AC3E}">
        <p14:creationId xmlns="" xmlns:p14="http://schemas.microsoft.com/office/powerpoint/2010/main" val="101914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Physician</a:t>
            </a:r>
            <a:r>
              <a:rPr lang="en-GB" baseline="0" dirty="0" smtClean="0"/>
              <a:t> associates – </a:t>
            </a:r>
            <a:r>
              <a:rPr lang="en-GB" baseline="0" dirty="0" smtClean="0"/>
              <a:t>HCPs </a:t>
            </a:r>
            <a:r>
              <a:rPr lang="en-GB" baseline="0" dirty="0" smtClean="0"/>
              <a:t>trained to the medical </a:t>
            </a:r>
            <a:r>
              <a:rPr lang="en-GB" baseline="0" dirty="0" smtClean="0"/>
              <a:t>model. They are not </a:t>
            </a:r>
            <a:r>
              <a:rPr lang="en-GB" baseline="0" dirty="0" smtClean="0"/>
              <a:t>doctors but work </a:t>
            </a:r>
            <a:r>
              <a:rPr lang="en-GB" baseline="0" dirty="0" smtClean="0"/>
              <a:t>under a </a:t>
            </a:r>
            <a:r>
              <a:rPr lang="en-GB" baseline="0" dirty="0" smtClean="0"/>
              <a:t>doctors supervision.</a:t>
            </a:r>
          </a:p>
          <a:p>
            <a:pPr>
              <a:defRPr/>
            </a:pPr>
            <a:endParaRPr lang="en-GB" baseline="0" dirty="0" smtClean="0"/>
          </a:p>
          <a:p>
            <a:pPr>
              <a:defRPr/>
            </a:pPr>
            <a:r>
              <a:rPr lang="en-GB" baseline="0" dirty="0" smtClean="0"/>
              <a:t>Care navigator – gives people options to access the care and information which best meets their health and social care needs.</a:t>
            </a:r>
          </a:p>
          <a:p>
            <a:pPr>
              <a:defRPr/>
            </a:pPr>
            <a:endParaRPr lang="en-GB" baseline="0" dirty="0" smtClean="0"/>
          </a:p>
          <a:p>
            <a:pPr>
              <a:defRPr/>
            </a:pPr>
            <a:r>
              <a:rPr lang="en-GB" baseline="0" dirty="0" smtClean="0"/>
              <a:t>Medical assistant – assists other HCP</a:t>
            </a:r>
          </a:p>
          <a:p>
            <a:pPr>
              <a:defRPr/>
            </a:pPr>
            <a:endParaRPr lang="en-GB" baseline="0" dirty="0" smtClean="0"/>
          </a:p>
          <a:p>
            <a:pPr>
              <a:defRPr/>
            </a:pPr>
            <a:endParaRPr lang="en-GB"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4</a:t>
            </a:fld>
            <a:endParaRPr lang="en-GB">
              <a:solidFill>
                <a:prstClr val="black"/>
              </a:solidFill>
            </a:endParaRPr>
          </a:p>
        </p:txBody>
      </p:sp>
    </p:spTree>
    <p:extLst>
      <p:ext uri="{BB962C8B-B14F-4D97-AF65-F5344CB8AC3E}">
        <p14:creationId xmlns="" xmlns:p14="http://schemas.microsoft.com/office/powerpoint/2010/main" val="101914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Sit </a:t>
            </a:r>
            <a:r>
              <a:rPr lang="en-US" dirty="0"/>
              <a:t>on BCU Nursing and </a:t>
            </a:r>
            <a:r>
              <a:rPr lang="en-US" dirty="0" smtClean="0"/>
              <a:t>Midwifery group</a:t>
            </a:r>
          </a:p>
          <a:p>
            <a:endParaRPr lang="en-US" dirty="0" smtClean="0"/>
          </a:p>
          <a:p>
            <a:r>
              <a:rPr lang="en-US" dirty="0" smtClean="0"/>
              <a:t>NHSE – NHS England</a:t>
            </a:r>
          </a:p>
          <a:p>
            <a:r>
              <a:rPr lang="en-US" dirty="0" smtClean="0"/>
              <a:t>HEE</a:t>
            </a:r>
            <a:r>
              <a:rPr lang="en-US" baseline="0" dirty="0" smtClean="0"/>
              <a:t> – Health </a:t>
            </a:r>
            <a:r>
              <a:rPr lang="en-US" baseline="0" dirty="0" smtClean="0"/>
              <a:t>Education </a:t>
            </a:r>
            <a:r>
              <a:rPr lang="en-US" baseline="0" dirty="0" smtClean="0"/>
              <a:t>England</a:t>
            </a:r>
          </a:p>
          <a:p>
            <a:r>
              <a:rPr lang="en-US" baseline="0" dirty="0" smtClean="0"/>
              <a:t>GP5YFV – 5 Year Forward View</a:t>
            </a:r>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5</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u="sng" dirty="0"/>
              <a:t>Nursing Associates</a:t>
            </a:r>
          </a:p>
          <a:p>
            <a:pPr>
              <a:buFont typeface="Arial" panose="020B0604020202020204" pitchFamily="34" charset="0"/>
              <a:buNone/>
              <a:defRPr/>
            </a:pPr>
            <a:endParaRPr lang="en-GB" dirty="0"/>
          </a:p>
          <a:p>
            <a:pPr>
              <a:buFont typeface="Arial" panose="020B0604020202020204" pitchFamily="34" charset="0"/>
              <a:buNone/>
              <a:defRPr/>
            </a:pPr>
            <a:r>
              <a:rPr lang="en-GB" dirty="0" smtClean="0"/>
              <a:t>Are </a:t>
            </a:r>
            <a:r>
              <a:rPr lang="en-GB" dirty="0"/>
              <a:t>described by HEE as a care role for England with a higher skillset to deliver fundamental high quality care to patients, people who use services and the public and will support the service and healthcare workforce by: </a:t>
            </a:r>
          </a:p>
          <a:p>
            <a:pPr>
              <a:defRPr/>
            </a:pPr>
            <a:endParaRPr lang="en-GB" dirty="0"/>
          </a:p>
          <a:p>
            <a:pPr>
              <a:defRPr/>
            </a:pPr>
            <a:r>
              <a:rPr lang="en-GB" dirty="0"/>
              <a:t>• supplementing, augmenting and complementing the care given by Registered Nurses </a:t>
            </a:r>
          </a:p>
          <a:p>
            <a:pPr>
              <a:defRPr/>
            </a:pPr>
            <a:r>
              <a:rPr lang="en-GB" dirty="0"/>
              <a:t>• building the capacity and capability of the health and social care workforce to care for service users across different settings </a:t>
            </a:r>
          </a:p>
          <a:p>
            <a:pPr>
              <a:defRPr/>
            </a:pPr>
            <a:r>
              <a:rPr lang="en-GB" dirty="0"/>
              <a:t>• widen access and entry to the nursing profession for Care Assistants and making caring a career </a:t>
            </a:r>
          </a:p>
          <a:p>
            <a:pPr>
              <a:defRPr/>
            </a:pPr>
            <a:r>
              <a:rPr lang="en-GB" dirty="0"/>
              <a:t>• support career progression enabling a greater skill mix in the caring and nursing workforce to work flexibly and responsively</a:t>
            </a:r>
          </a:p>
          <a:p>
            <a:pPr>
              <a:defRPr/>
            </a:pPr>
            <a:endParaRPr lang="en-GB" dirty="0"/>
          </a:p>
          <a:p>
            <a:pPr>
              <a:defRPr/>
            </a:pPr>
            <a:r>
              <a:rPr lang="en-GB" dirty="0"/>
              <a:t>HEE sees the new role as a positive workforce development within the care and nursing professions. A greater staff and skill mix yields benefits for the patient, professions and employer if utilised in the right way. </a:t>
            </a:r>
          </a:p>
          <a:p>
            <a:pPr>
              <a:buFont typeface="Arial" panose="020B0604020202020204" pitchFamily="34" charset="0"/>
              <a:buNone/>
              <a:defRPr/>
            </a:pPr>
            <a:endParaRPr lang="en-GB" dirty="0"/>
          </a:p>
          <a:p>
            <a:pPr>
              <a:buFont typeface="Arial" panose="020B0604020202020204" pitchFamily="34" charset="0"/>
              <a:buNone/>
              <a:defRPr/>
            </a:pPr>
            <a:r>
              <a:rPr lang="en-GB" dirty="0"/>
              <a:t>Essentially this role will sit between a HCA and a registered nurse and provide a career step to enable staff to move up to a fully qualified nurse</a:t>
            </a:r>
            <a:r>
              <a:rPr lang="en-GB" dirty="0" smtClean="0"/>
              <a:t>.</a:t>
            </a:r>
            <a:endParaRPr lang="en-GB" dirty="0"/>
          </a:p>
          <a:p>
            <a:pPr>
              <a:buFont typeface="Arial" panose="020B0604020202020204" pitchFamily="34" charset="0"/>
              <a:buNone/>
              <a:defRPr/>
            </a:pPr>
            <a:endParaRPr lang="en-GB" dirty="0"/>
          </a:p>
          <a:p>
            <a:pPr>
              <a:buFont typeface="Arial" panose="020B0604020202020204" pitchFamily="34" charset="0"/>
              <a:buNone/>
              <a:defRPr/>
            </a:pPr>
            <a:r>
              <a:rPr lang="en-GB" dirty="0"/>
              <a:t>The key advantage of this new role is that they will be regulated and have a PIN with the NMC, as do registered nurses</a:t>
            </a:r>
            <a:r>
              <a:rPr lang="en-GB" dirty="0" smtClean="0"/>
              <a:t>.</a:t>
            </a:r>
            <a:endParaRPr lang="en-GB"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6</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u="sng" dirty="0" smtClean="0"/>
              <a:t>Pharmacists</a:t>
            </a:r>
          </a:p>
          <a:p>
            <a:pPr>
              <a:buFont typeface="Arial" panose="020B0604020202020204" pitchFamily="34" charset="0"/>
              <a:buNone/>
              <a:defRPr/>
            </a:pPr>
            <a:endParaRPr lang="en-GB" u="sng" dirty="0" smtClean="0"/>
          </a:p>
          <a:p>
            <a:pPr>
              <a:buFont typeface="Arial" panose="020B0604020202020204" pitchFamily="34" charset="0"/>
              <a:buNone/>
              <a:defRPr/>
            </a:pPr>
            <a:r>
              <a:rPr lang="en-GB" dirty="0" smtClean="0"/>
              <a:t> </a:t>
            </a:r>
            <a:r>
              <a:rPr lang="en-GB" dirty="0"/>
              <a:t>These staff can pick up some of the GP role including:</a:t>
            </a:r>
          </a:p>
          <a:p>
            <a:pPr marL="343967" indent="-343967">
              <a:buFont typeface="Arial" panose="020B0604020202020204" pitchFamily="34" charset="0"/>
              <a:buChar char="•"/>
              <a:defRPr/>
            </a:pPr>
            <a:r>
              <a:rPr lang="en-GB" dirty="0"/>
              <a:t>Medication reviews</a:t>
            </a:r>
          </a:p>
          <a:p>
            <a:pPr marL="343967" indent="-343967">
              <a:buFont typeface="Arial" panose="020B0604020202020204" pitchFamily="34" charset="0"/>
              <a:buChar char="•"/>
              <a:defRPr/>
            </a:pPr>
            <a:r>
              <a:rPr lang="en-GB" dirty="0"/>
              <a:t>Repeat prescribing</a:t>
            </a:r>
          </a:p>
          <a:p>
            <a:pPr marL="343967" indent="-343967">
              <a:buFont typeface="Arial" panose="020B0604020202020204" pitchFamily="34" charset="0"/>
              <a:buChar char="•"/>
              <a:defRPr/>
            </a:pPr>
            <a:r>
              <a:rPr lang="en-GB" dirty="0"/>
              <a:t>Medicines management/optimisation</a:t>
            </a:r>
          </a:p>
          <a:p>
            <a:pPr marL="343967" indent="-343967">
              <a:buFont typeface="Arial" panose="020B0604020202020204" pitchFamily="34" charset="0"/>
              <a:buChar char="•"/>
              <a:defRPr/>
            </a:pPr>
            <a:r>
              <a:rPr lang="en-GB" dirty="0"/>
              <a:t>Script queries</a:t>
            </a:r>
          </a:p>
          <a:p>
            <a:pPr marL="343967" indent="-343967">
              <a:buFont typeface="Arial" panose="020B0604020202020204" pitchFamily="34" charset="0"/>
              <a:buChar char="•"/>
              <a:defRPr/>
            </a:pPr>
            <a:endParaRPr lang="en-GB" dirty="0"/>
          </a:p>
          <a:p>
            <a:pPr>
              <a:defRPr/>
            </a:pPr>
            <a:r>
              <a:rPr lang="en-GB" dirty="0"/>
              <a:t>We have local programme running with a chain of community pharmacists training </a:t>
            </a:r>
            <a:r>
              <a:rPr lang="en-GB" dirty="0" smtClean="0"/>
              <a:t>pre-registration </a:t>
            </a:r>
            <a:r>
              <a:rPr lang="en-GB" dirty="0"/>
              <a:t>pharmacists.  These trainees are spending 2 days a week of their </a:t>
            </a:r>
            <a:r>
              <a:rPr lang="en-GB" dirty="0" smtClean="0"/>
              <a:t>pre-registration </a:t>
            </a:r>
            <a:r>
              <a:rPr lang="en-GB" dirty="0"/>
              <a:t>year in primary care to provide them with the knowledge and background needed to prepare them for jobs within this setting.  Feedback from the HEE Clinical Pharmacists in General Practices programme was that the lack of primary care experience was quite a big gap to fill when these individuals first started in practice. </a:t>
            </a:r>
          </a:p>
          <a:p>
            <a:pPr>
              <a:defRPr/>
            </a:pPr>
            <a:endParaRPr lang="en-GB" dirty="0"/>
          </a:p>
          <a:p>
            <a:pPr>
              <a:defRPr/>
            </a:pPr>
            <a:r>
              <a:rPr lang="en-GB" dirty="0"/>
              <a:t>We are also linking in with Aston University to look at opportunities to provide short placements for </a:t>
            </a:r>
            <a:r>
              <a:rPr lang="en-GB" dirty="0" smtClean="0"/>
              <a:t>undergraduate </a:t>
            </a:r>
            <a:r>
              <a:rPr lang="en-GB" dirty="0"/>
              <a:t>pharmacists in primary care, again to make them aware of the full scope or primary care and the opportunities it can offer.  We are also setting up a network of local GP-based pharmacists to strengthen their voice and use their experiences to build on when training future staff.</a:t>
            </a:r>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7</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u="sng" dirty="0"/>
              <a:t>Physician Associates</a:t>
            </a:r>
          </a:p>
          <a:p>
            <a:pPr>
              <a:buFont typeface="Arial" panose="020B0604020202020204" pitchFamily="34" charset="0"/>
              <a:buNone/>
              <a:defRPr/>
            </a:pPr>
            <a:endParaRPr lang="en-GB" dirty="0"/>
          </a:p>
          <a:p>
            <a:pPr>
              <a:buFont typeface="Arial" panose="020B0604020202020204" pitchFamily="34" charset="0"/>
              <a:buNone/>
              <a:defRPr/>
            </a:pPr>
            <a:r>
              <a:rPr lang="en-GB" dirty="0"/>
              <a:t>PA are described as a new healthcare professional who, while not a doctor, works to the medical model, with the attitudes, skills and knowledge base to deliver holistic care and treatment within the general medical and/or general practice team under defined levels of supervision</a:t>
            </a:r>
          </a:p>
          <a:p>
            <a:pPr>
              <a:buFont typeface="Arial" panose="020B0604020202020204" pitchFamily="34" charset="0"/>
              <a:buNone/>
              <a:defRPr/>
            </a:pPr>
            <a:endParaRPr lang="en-GB" dirty="0"/>
          </a:p>
          <a:p>
            <a:pPr marL="343967" indent="-343967">
              <a:buFont typeface="Arial" panose="020B0604020202020204" pitchFamily="34" charset="0"/>
              <a:buChar char="•"/>
              <a:defRPr/>
            </a:pPr>
            <a:r>
              <a:rPr lang="en-GB" dirty="0"/>
              <a:t>Medical histories</a:t>
            </a:r>
          </a:p>
          <a:p>
            <a:pPr marL="343967" indent="-343967">
              <a:buFont typeface="Arial" panose="020B0604020202020204" pitchFamily="34" charset="0"/>
              <a:buChar char="•"/>
              <a:defRPr/>
            </a:pPr>
            <a:r>
              <a:rPr lang="en-GB" dirty="0"/>
              <a:t>Perform examinations</a:t>
            </a:r>
          </a:p>
          <a:p>
            <a:pPr marL="343967" indent="-343967">
              <a:buFont typeface="Arial" panose="020B0604020202020204" pitchFamily="34" charset="0"/>
              <a:buChar char="•"/>
              <a:defRPr/>
            </a:pPr>
            <a:r>
              <a:rPr lang="en-GB" dirty="0"/>
              <a:t>Diagnosis</a:t>
            </a:r>
          </a:p>
          <a:p>
            <a:pPr marL="343967" indent="-343967">
              <a:buFont typeface="Arial" panose="020B0604020202020204" pitchFamily="34" charset="0"/>
              <a:buChar char="•"/>
              <a:defRPr/>
            </a:pPr>
            <a:r>
              <a:rPr lang="en-GB" dirty="0"/>
              <a:t>Analyse test results</a:t>
            </a:r>
          </a:p>
          <a:p>
            <a:pPr marL="343967" indent="-343967">
              <a:buFont typeface="Arial" panose="020B0604020202020204" pitchFamily="34" charset="0"/>
              <a:buChar char="•"/>
              <a:defRPr/>
            </a:pPr>
            <a:r>
              <a:rPr lang="en-GB" dirty="0"/>
              <a:t>Develop management plans</a:t>
            </a:r>
          </a:p>
          <a:p>
            <a:pPr marL="343967" indent="-343967">
              <a:buFont typeface="Arial" panose="020B0604020202020204" pitchFamily="34" charset="0"/>
              <a:buChar char="•"/>
              <a:defRPr/>
            </a:pPr>
            <a:endParaRPr lang="en-GB" dirty="0"/>
          </a:p>
          <a:p>
            <a:pPr>
              <a:buFont typeface="Arial" panose="020B0604020202020204" pitchFamily="34" charset="0"/>
              <a:buNone/>
              <a:defRPr/>
            </a:pPr>
            <a:r>
              <a:rPr lang="en-GB" dirty="0"/>
              <a:t>Generally see patients with minor symptoms, acute issues, less complex chronic disease cases</a:t>
            </a:r>
          </a:p>
          <a:p>
            <a:pPr>
              <a:buFont typeface="Arial" panose="020B0604020202020204" pitchFamily="34" charset="0"/>
              <a:buNone/>
              <a:defRPr/>
            </a:pPr>
            <a:endParaRPr lang="en-GB" dirty="0"/>
          </a:p>
          <a:p>
            <a:pPr>
              <a:buFont typeface="Arial" panose="020B0604020202020204" pitchFamily="34" charset="0"/>
              <a:buNone/>
              <a:defRPr/>
            </a:pPr>
            <a:r>
              <a:rPr lang="en-GB" dirty="0"/>
              <a:t>Work under direct supervision of a GP</a:t>
            </a:r>
          </a:p>
          <a:p>
            <a:pPr>
              <a:buFont typeface="Arial" panose="020B0604020202020204" pitchFamily="34" charset="0"/>
              <a:buNone/>
              <a:defRPr/>
            </a:pPr>
            <a:r>
              <a:rPr lang="en-GB" dirty="0"/>
              <a:t>Major limitation at present is them not being able to prescribe which has been held back by them not belonging to any professional body.  They now sit within the Royal College of Physicians.  Prescribing will hopefully follow </a:t>
            </a:r>
            <a:r>
              <a:rPr lang="en-GB" dirty="0" smtClean="0"/>
              <a:t>shortly.</a:t>
            </a:r>
            <a:endParaRPr lang="en-GB"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8</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u="sng" dirty="0" smtClean="0"/>
              <a:t>Apprentices</a:t>
            </a:r>
          </a:p>
          <a:p>
            <a:pPr>
              <a:buFont typeface="Arial" panose="020B0604020202020204" pitchFamily="34" charset="0"/>
              <a:buNone/>
              <a:defRPr/>
            </a:pPr>
            <a:endParaRPr lang="en-GB" u="sng" dirty="0" smtClean="0"/>
          </a:p>
          <a:p>
            <a:pPr>
              <a:buFont typeface="Arial" panose="020B0604020202020204" pitchFamily="34" charset="0"/>
              <a:buNone/>
              <a:defRPr/>
            </a:pPr>
            <a:r>
              <a:rPr lang="en-GB" dirty="0" smtClean="0"/>
              <a:t> </a:t>
            </a:r>
            <a:r>
              <a:rPr lang="en-GB" dirty="0"/>
              <a:t>Presently apprenticeships are delivered as a framework, but that is changing to standards. The standards show what an apprentice will be doing and the skills required of </a:t>
            </a:r>
            <a:r>
              <a:rPr lang="en-GB" dirty="0" smtClean="0"/>
              <a:t>them </a:t>
            </a:r>
            <a:r>
              <a:rPr lang="en-GB" dirty="0"/>
              <a:t>by job role. Standards are developed by employer groups known as ‘trailblazers’. They are working on </a:t>
            </a:r>
            <a:r>
              <a:rPr lang="en-GB" dirty="0" smtClean="0"/>
              <a:t>apprenticeships </a:t>
            </a:r>
            <a:r>
              <a:rPr lang="en-GB" dirty="0"/>
              <a:t>up to degree level.</a:t>
            </a:r>
          </a:p>
          <a:p>
            <a:pPr>
              <a:buFont typeface="Arial" panose="020B0604020202020204" pitchFamily="34" charset="0"/>
              <a:buNone/>
              <a:defRPr/>
            </a:pPr>
            <a:endParaRPr lang="en-GB" dirty="0"/>
          </a:p>
          <a:p>
            <a:pPr>
              <a:buFont typeface="Arial" panose="020B0604020202020204" pitchFamily="34" charset="0"/>
              <a:buNone/>
              <a:defRPr/>
            </a:pPr>
            <a:endParaRPr lang="en-GB" dirty="0"/>
          </a:p>
          <a:p>
            <a:pPr>
              <a:buFont typeface="Arial" panose="020B0604020202020204" pitchFamily="34" charset="0"/>
              <a:buNone/>
              <a:defRPr/>
            </a:pPr>
            <a:endParaRPr lang="en-GB" dirty="0"/>
          </a:p>
          <a:p>
            <a:endParaRPr lang="en-US" dirty="0"/>
          </a:p>
        </p:txBody>
      </p:sp>
      <p:sp>
        <p:nvSpPr>
          <p:cNvPr id="4" name="Slide Number Placeholder 3"/>
          <p:cNvSpPr>
            <a:spLocks noGrp="1"/>
          </p:cNvSpPr>
          <p:nvPr>
            <p:ph type="sldNum" sz="quarter" idx="10"/>
          </p:nvPr>
        </p:nvSpPr>
        <p:spPr/>
        <p:txBody>
          <a:bodyPr/>
          <a:lstStyle/>
          <a:p>
            <a:fld id="{A60D3DE0-9E44-4537-A478-5C2115D67768}" type="slidenum">
              <a:rPr lang="en-GB" smtClean="0">
                <a:solidFill>
                  <a:prstClr val="black"/>
                </a:solidFill>
              </a:rPr>
              <a:pPr/>
              <a:t>9</a:t>
            </a:fld>
            <a:endParaRPr lang="en-GB">
              <a:solidFill>
                <a:prstClr val="black"/>
              </a:solidFill>
            </a:endParaRPr>
          </a:p>
        </p:txBody>
      </p:sp>
    </p:spTree>
    <p:extLst>
      <p:ext uri="{BB962C8B-B14F-4D97-AF65-F5344CB8AC3E}">
        <p14:creationId xmlns="" xmlns:p14="http://schemas.microsoft.com/office/powerpoint/2010/main" val="194382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9" indent="0" algn="ctr">
              <a:buNone/>
              <a:defRPr sz="1900"/>
            </a:lvl3pPr>
            <a:lvl4pPr marL="1371434" indent="0" algn="ctr">
              <a:buNone/>
              <a:defRPr sz="1600"/>
            </a:lvl4pPr>
            <a:lvl5pPr marL="1828578" indent="0" algn="ctr">
              <a:buNone/>
              <a:defRPr sz="1600"/>
            </a:lvl5pPr>
            <a:lvl6pPr marL="2285722" indent="0" algn="ctr">
              <a:buNone/>
              <a:defRPr sz="1600"/>
            </a:lvl6pPr>
            <a:lvl7pPr marL="2742866" indent="0" algn="ctr">
              <a:buNone/>
              <a:defRPr sz="1600"/>
            </a:lvl7pPr>
            <a:lvl8pPr marL="3200009" indent="0" algn="ctr">
              <a:buNone/>
              <a:defRPr sz="1600"/>
            </a:lvl8pPr>
            <a:lvl9pPr marL="3657155" indent="0" algn="ctr">
              <a:buNone/>
              <a:defRPr sz="1600"/>
            </a:lvl9pPr>
          </a:lstStyle>
          <a:p>
            <a:r>
              <a:rPr lang="en-US"/>
              <a:t>Click to edit Master subtitle style</a:t>
            </a:r>
          </a:p>
        </p:txBody>
      </p:sp>
    </p:spTree>
    <p:extLst>
      <p:ext uri="{BB962C8B-B14F-4D97-AF65-F5344CB8AC3E}">
        <p14:creationId xmlns="" xmlns:p14="http://schemas.microsoft.com/office/powerpoint/2010/main" val="391707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62204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40" y="53981"/>
            <a:ext cx="2179637" cy="637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65" y="53981"/>
            <a:ext cx="6391275" cy="637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00467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3691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5093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4189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8237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5619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68397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13017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8870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31751275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GB"/>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359922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64350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54935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551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440957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12646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79994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45313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519087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64580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lvl1pPr>
            <a:lvl2pPr marL="457143" indent="0">
              <a:buNone/>
              <a:defRPr sz="2000"/>
            </a:lvl2pPr>
            <a:lvl3pPr marL="914289" indent="0">
              <a:buNone/>
              <a:defRPr sz="1900"/>
            </a:lvl3pPr>
            <a:lvl4pPr marL="1371434" indent="0">
              <a:buNone/>
              <a:defRPr sz="1600"/>
            </a:lvl4pPr>
            <a:lvl5pPr marL="1828578" indent="0">
              <a:buNone/>
              <a:defRPr sz="1600"/>
            </a:lvl5pPr>
            <a:lvl6pPr marL="2285722" indent="0">
              <a:buNone/>
              <a:defRPr sz="1600"/>
            </a:lvl6pPr>
            <a:lvl7pPr marL="2742866" indent="0">
              <a:buNone/>
              <a:defRPr sz="1600"/>
            </a:lvl7pPr>
            <a:lvl8pPr marL="3200009" indent="0">
              <a:buNone/>
              <a:defRPr sz="1600"/>
            </a:lvl8pPr>
            <a:lvl9pPr marL="3657155" indent="0">
              <a:buNone/>
              <a:defRPr sz="1600"/>
            </a:lvl9pPr>
          </a:lstStyle>
          <a:p>
            <a:pPr lvl="0"/>
            <a:r>
              <a:rPr lang="en-US"/>
              <a:t>Click to edit Master text styles</a:t>
            </a:r>
          </a:p>
        </p:txBody>
      </p:sp>
    </p:spTree>
    <p:extLst>
      <p:ext uri="{BB962C8B-B14F-4D97-AF65-F5344CB8AC3E}">
        <p14:creationId xmlns="" xmlns:p14="http://schemas.microsoft.com/office/powerpoint/2010/main" val="3020596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293781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377630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01059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38070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61270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17165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7697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7371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444287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00481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9266" y="3062291"/>
            <a:ext cx="4284663" cy="337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325" y="3062291"/>
            <a:ext cx="4286251" cy="337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604938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502799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53702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4275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647349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63164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081729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80595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88654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63062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01268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43" indent="0">
              <a:buNone/>
              <a:defRPr sz="2000" b="1"/>
            </a:lvl2pPr>
            <a:lvl3pPr marL="914289" indent="0">
              <a:buNone/>
              <a:defRPr sz="1900" b="1"/>
            </a:lvl3pPr>
            <a:lvl4pPr marL="1371434" indent="0">
              <a:buNone/>
              <a:defRPr sz="1600" b="1"/>
            </a:lvl4pPr>
            <a:lvl5pPr marL="1828578" indent="0">
              <a:buNone/>
              <a:defRPr sz="1600" b="1"/>
            </a:lvl5pPr>
            <a:lvl6pPr marL="2285722" indent="0">
              <a:buNone/>
              <a:defRPr sz="1600" b="1"/>
            </a:lvl6pPr>
            <a:lvl7pPr marL="2742866" indent="0">
              <a:buNone/>
              <a:defRPr sz="1600" b="1"/>
            </a:lvl7pPr>
            <a:lvl8pPr marL="3200009" indent="0">
              <a:buNone/>
              <a:defRPr sz="1600" b="1"/>
            </a:lvl8pPr>
            <a:lvl9pPr marL="365715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43" indent="0">
              <a:buNone/>
              <a:defRPr sz="2000" b="1"/>
            </a:lvl2pPr>
            <a:lvl3pPr marL="914289" indent="0">
              <a:buNone/>
              <a:defRPr sz="1900" b="1"/>
            </a:lvl3pPr>
            <a:lvl4pPr marL="1371434" indent="0">
              <a:buNone/>
              <a:defRPr sz="1600" b="1"/>
            </a:lvl4pPr>
            <a:lvl5pPr marL="1828578" indent="0">
              <a:buNone/>
              <a:defRPr sz="1600" b="1"/>
            </a:lvl5pPr>
            <a:lvl6pPr marL="2285722" indent="0">
              <a:buNone/>
              <a:defRPr sz="1600" b="1"/>
            </a:lvl6pPr>
            <a:lvl7pPr marL="2742866" indent="0">
              <a:buNone/>
              <a:defRPr sz="1600" b="1"/>
            </a:lvl7pPr>
            <a:lvl8pPr marL="3200009" indent="0">
              <a:buNone/>
              <a:defRPr sz="1600" b="1"/>
            </a:lvl8pPr>
            <a:lvl9pPr marL="36571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880816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818023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214165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212349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99234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191896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22464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03740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458036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64881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3144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837581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17522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23597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941691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14998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087173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431167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284935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584959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047555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0124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63780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078063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1851120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66496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727223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2945345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6985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096379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97598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2" y="2057403"/>
            <a:ext cx="3932237" cy="3811588"/>
          </a:xfrm>
        </p:spPr>
        <p:txBody>
          <a:bodyPr/>
          <a:lstStyle>
            <a:lvl1pPr marL="0" indent="0">
              <a:buNone/>
              <a:defRPr sz="1600"/>
            </a:lvl1pPr>
            <a:lvl2pPr marL="457143" indent="0">
              <a:buNone/>
              <a:defRPr sz="1500"/>
            </a:lvl2pPr>
            <a:lvl3pPr marL="914289" indent="0">
              <a:buNone/>
              <a:defRPr sz="1200"/>
            </a:lvl3pPr>
            <a:lvl4pPr marL="1371434" indent="0">
              <a:buNone/>
              <a:defRPr sz="1100"/>
            </a:lvl4pPr>
            <a:lvl5pPr marL="1828578" indent="0">
              <a:buNone/>
              <a:defRPr sz="1100"/>
            </a:lvl5pPr>
            <a:lvl6pPr marL="2285722" indent="0">
              <a:buNone/>
              <a:defRPr sz="1100"/>
            </a:lvl6pPr>
            <a:lvl7pPr marL="2742866" indent="0">
              <a:buNone/>
              <a:defRPr sz="1100"/>
            </a:lvl7pPr>
            <a:lvl8pPr marL="3200009" indent="0">
              <a:buNone/>
              <a:defRPr sz="1100"/>
            </a:lvl8pPr>
            <a:lvl9pPr marL="3657155" indent="0">
              <a:buNone/>
              <a:defRPr sz="1100"/>
            </a:lvl9pPr>
          </a:lstStyle>
          <a:p>
            <a:pPr lvl="0"/>
            <a:r>
              <a:rPr lang="en-US"/>
              <a:t>Click to edit Master text styles</a:t>
            </a:r>
          </a:p>
        </p:txBody>
      </p:sp>
    </p:spTree>
    <p:extLst>
      <p:ext uri="{BB962C8B-B14F-4D97-AF65-F5344CB8AC3E}">
        <p14:creationId xmlns="" xmlns:p14="http://schemas.microsoft.com/office/powerpoint/2010/main" val="25979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0"/>
            <a:ext cx="6172200" cy="4873625"/>
          </a:xfrm>
        </p:spPr>
        <p:txBody>
          <a:bodyPr/>
          <a:lstStyle>
            <a:lvl1pPr marL="0" indent="0">
              <a:buNone/>
              <a:defRPr sz="3200"/>
            </a:lvl1pPr>
            <a:lvl2pPr marL="457143" indent="0">
              <a:buNone/>
              <a:defRPr sz="2800"/>
            </a:lvl2pPr>
            <a:lvl3pPr marL="914289" indent="0">
              <a:buNone/>
              <a:defRPr sz="2400"/>
            </a:lvl3pPr>
            <a:lvl4pPr marL="1371434" indent="0">
              <a:buNone/>
              <a:defRPr sz="2000"/>
            </a:lvl4pPr>
            <a:lvl5pPr marL="1828578" indent="0">
              <a:buNone/>
              <a:defRPr sz="2000"/>
            </a:lvl5pPr>
            <a:lvl6pPr marL="2285722" indent="0">
              <a:buNone/>
              <a:defRPr sz="2000"/>
            </a:lvl6pPr>
            <a:lvl7pPr marL="2742866" indent="0">
              <a:buNone/>
              <a:defRPr sz="2000"/>
            </a:lvl7pPr>
            <a:lvl8pPr marL="3200009" indent="0">
              <a:buNone/>
              <a:defRPr sz="2000"/>
            </a:lvl8pPr>
            <a:lvl9pPr marL="3657155" indent="0">
              <a:buNone/>
              <a:defRPr sz="2000"/>
            </a:lvl9pPr>
          </a:lstStyle>
          <a:p>
            <a:pPr lvl="0"/>
            <a:endParaRPr lang="en-US" noProof="0" dirty="0">
              <a:sym typeface="Open Sans Light" charset="0"/>
            </a:endParaRPr>
          </a:p>
        </p:txBody>
      </p:sp>
      <p:sp>
        <p:nvSpPr>
          <p:cNvPr id="4" name="Text Placeholder 3"/>
          <p:cNvSpPr>
            <a:spLocks noGrp="1"/>
          </p:cNvSpPr>
          <p:nvPr>
            <p:ph type="body" sz="half" idx="2"/>
          </p:nvPr>
        </p:nvSpPr>
        <p:spPr>
          <a:xfrm>
            <a:off x="839792" y="2057403"/>
            <a:ext cx="3932237" cy="3811588"/>
          </a:xfrm>
        </p:spPr>
        <p:txBody>
          <a:bodyPr/>
          <a:lstStyle>
            <a:lvl1pPr marL="0" indent="0">
              <a:buNone/>
              <a:defRPr sz="1600"/>
            </a:lvl1pPr>
            <a:lvl2pPr marL="457143" indent="0">
              <a:buNone/>
              <a:defRPr sz="1500"/>
            </a:lvl2pPr>
            <a:lvl3pPr marL="914289" indent="0">
              <a:buNone/>
              <a:defRPr sz="1200"/>
            </a:lvl3pPr>
            <a:lvl4pPr marL="1371434" indent="0">
              <a:buNone/>
              <a:defRPr sz="1100"/>
            </a:lvl4pPr>
            <a:lvl5pPr marL="1828578" indent="0">
              <a:buNone/>
              <a:defRPr sz="1100"/>
            </a:lvl5pPr>
            <a:lvl6pPr marL="2285722" indent="0">
              <a:buNone/>
              <a:defRPr sz="1100"/>
            </a:lvl6pPr>
            <a:lvl7pPr marL="2742866" indent="0">
              <a:buNone/>
              <a:defRPr sz="1100"/>
            </a:lvl7pPr>
            <a:lvl8pPr marL="3200009" indent="0">
              <a:buNone/>
              <a:defRPr sz="1100"/>
            </a:lvl8pPr>
            <a:lvl9pPr marL="3657155" indent="0">
              <a:buNone/>
              <a:defRPr sz="1100"/>
            </a:lvl9pPr>
          </a:lstStyle>
          <a:p>
            <a:pPr lvl="0"/>
            <a:r>
              <a:rPr lang="en-US"/>
              <a:t>Click to edit Master text styles</a:t>
            </a:r>
          </a:p>
        </p:txBody>
      </p:sp>
    </p:spTree>
    <p:extLst>
      <p:ext uri="{BB962C8B-B14F-4D97-AF65-F5344CB8AC3E}">
        <p14:creationId xmlns="" xmlns:p14="http://schemas.microsoft.com/office/powerpoint/2010/main" val="358081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9123"/>
            <a:ext cx="12192000" cy="5464347"/>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3074" name="Rectangle 2"/>
          <p:cNvSpPr>
            <a:spLocks noGrp="1"/>
          </p:cNvSpPr>
          <p:nvPr>
            <p:ph type="title"/>
          </p:nvPr>
        </p:nvSpPr>
        <p:spPr bwMode="auto">
          <a:xfrm>
            <a:off x="449263" y="53980"/>
            <a:ext cx="8723312" cy="3008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45718" tIns="45718" rIns="45718" bIns="45718" numCol="1" anchor="ctr" anchorCtr="0" compatLnSpc="1">
            <a:prstTxWarp prst="textNoShape">
              <a:avLst/>
            </a:prstTxWarp>
          </a:bodyPr>
          <a:lstStyle/>
          <a:p>
            <a:pPr lvl="0"/>
            <a:r>
              <a:rPr lang="en-US" altLang="en-US">
                <a:sym typeface="Open Sans Semibold" charset="0"/>
              </a:rPr>
              <a:t>Click to edit Master title style</a:t>
            </a:r>
          </a:p>
        </p:txBody>
      </p:sp>
      <p:sp>
        <p:nvSpPr>
          <p:cNvPr id="3075" name="Rectangle 3"/>
          <p:cNvSpPr>
            <a:spLocks noGrp="1"/>
          </p:cNvSpPr>
          <p:nvPr>
            <p:ph type="body" idx="1"/>
          </p:nvPr>
        </p:nvSpPr>
        <p:spPr bwMode="auto">
          <a:xfrm>
            <a:off x="449263" y="3062291"/>
            <a:ext cx="8723312" cy="3370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45718" tIns="45718" rIns="45718" bIns="45718" numCol="1" anchor="t" anchorCtr="0" compatLnSpc="1">
            <a:prstTxWarp prst="textNoShape">
              <a:avLst/>
            </a:prstTxWarp>
          </a:bodyPr>
          <a:lstStyle/>
          <a:p>
            <a:pPr lvl="0"/>
            <a:r>
              <a:rPr lang="en-US" altLang="en-US" dirty="0">
                <a:sym typeface="Open Sans Light" charset="0"/>
              </a:rPr>
              <a:t>Click to edit Master text styles</a:t>
            </a:r>
          </a:p>
          <a:p>
            <a:pPr lvl="1"/>
            <a:r>
              <a:rPr lang="en-US" altLang="en-US" dirty="0">
                <a:sym typeface="Open Sans Light" charset="0"/>
              </a:rPr>
              <a:t>Second level</a:t>
            </a:r>
          </a:p>
          <a:p>
            <a:pPr lvl="2"/>
            <a:r>
              <a:rPr lang="en-US" altLang="en-US" dirty="0">
                <a:sym typeface="Open Sans Light" charset="0"/>
              </a:rPr>
              <a:t>Third level</a:t>
            </a:r>
          </a:p>
          <a:p>
            <a:pPr lvl="3"/>
            <a:r>
              <a:rPr lang="en-US" altLang="en-US" dirty="0">
                <a:sym typeface="Open Sans Light" charset="0"/>
              </a:rPr>
              <a:t>Fourth level</a:t>
            </a:r>
          </a:p>
          <a:p>
            <a:pPr lvl="4"/>
            <a:r>
              <a:rPr lang="en-US" altLang="en-US" dirty="0">
                <a:sym typeface="Open Sans Light" charset="0"/>
              </a:rPr>
              <a:t>Fifth level</a:t>
            </a:r>
          </a:p>
        </p:txBody>
      </p:sp>
      <p:pic>
        <p:nvPicPr>
          <p:cNvPr id="3077" name="Picture 5" descr="http://upload.wikimedia.org/wikipedia/en/1/10/NHS_England_logo.png"/>
          <p:cNvPicPr>
            <a:picLocks noChangeAspect="1"/>
          </p:cNvPicPr>
          <p:nvPr/>
        </p:nvPicPr>
        <p:blipFill>
          <a:blip r:embed="rId13"/>
          <a:srcRect/>
          <a:stretch>
            <a:fillRect/>
          </a:stretch>
        </p:blipFill>
        <p:spPr bwMode="auto">
          <a:xfrm>
            <a:off x="449263" y="5980116"/>
            <a:ext cx="723900" cy="528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8" name="Picture 6" descr="http://www.silvermansherlikerblog.com/wp-content/uploads/2013/02/constitution_logo.gif"/>
          <p:cNvPicPr>
            <a:picLocks noChangeAspect="1"/>
          </p:cNvPicPr>
          <p:nvPr/>
        </p:nvPicPr>
        <p:blipFill>
          <a:blip r:embed="rId14"/>
          <a:srcRect/>
          <a:stretch>
            <a:fillRect/>
          </a:stretch>
        </p:blipFill>
        <p:spPr bwMode="auto">
          <a:xfrm>
            <a:off x="1550991" y="5980113"/>
            <a:ext cx="576263" cy="574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56" name="Picture 1"/>
          <p:cNvPicPr>
            <a:picLocks noChangeAspect="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7464152" y="5672203"/>
            <a:ext cx="1389509" cy="8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6">
            <a:extLst>
              <a:ext uri="{28A0092B-C50C-407E-A947-70E740481C1C}">
                <a14:useLocalDpi xmlns="" xmlns:a14="http://schemas.microsoft.com/office/drawing/2010/main" val="0"/>
              </a:ext>
            </a:extLst>
          </a:blip>
          <a:stretch>
            <a:fillRect/>
          </a:stretch>
        </p:blipFill>
        <p:spPr>
          <a:xfrm>
            <a:off x="9263166" y="5752104"/>
            <a:ext cx="2577863" cy="637001"/>
          </a:xfrm>
          <a:prstGeom prst="rect">
            <a:avLst/>
          </a:prstGeom>
        </p:spPr>
      </p:pic>
    </p:spTree>
    <p:extLst>
      <p:ext uri="{BB962C8B-B14F-4D97-AF65-F5344CB8AC3E}">
        <p14:creationId xmlns="" xmlns:p14="http://schemas.microsoft.com/office/powerpoint/2010/main" val="3425746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00" kern="1200">
          <a:solidFill>
            <a:srgbClr val="FFFFFF"/>
          </a:solidFill>
          <a:latin typeface="+mj-lt"/>
          <a:ea typeface="+mj-ea"/>
          <a:cs typeface="+mj-cs"/>
          <a:sym typeface="Open Sans Semibold" charset="0"/>
        </a:defRPr>
      </a:lvl1pPr>
      <a:lvl2pPr algn="l" rtl="0" eaLnBrk="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2pPr>
      <a:lvl3pPr algn="l" rtl="0" eaLnBrk="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3pPr>
      <a:lvl4pPr algn="l" rtl="0" eaLnBrk="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4pPr>
      <a:lvl5pPr algn="l" rtl="0" eaLnBrk="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5pPr>
      <a:lvl6pPr marL="457143" algn="l" rtl="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6pPr>
      <a:lvl7pPr marL="914289" algn="l" rtl="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7pPr>
      <a:lvl8pPr marL="1371434" algn="l" rtl="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8pPr>
      <a:lvl9pPr marL="1828578" algn="l" rtl="0" fontAlgn="base" hangingPunct="0">
        <a:lnSpc>
          <a:spcPct val="90000"/>
        </a:lnSpc>
        <a:spcBef>
          <a:spcPct val="0"/>
        </a:spcBef>
        <a:spcAft>
          <a:spcPct val="0"/>
        </a:spcAft>
        <a:defRPr sz="3600">
          <a:solidFill>
            <a:srgbClr val="FFFFFF"/>
          </a:solidFill>
          <a:latin typeface="Open Sans Semibold" charset="0"/>
          <a:ea typeface="Open Sans Semibold" charset="0"/>
          <a:cs typeface="Open Sans Semibold" charset="0"/>
          <a:sym typeface="Open Sans Semibold" charset="0"/>
        </a:defRPr>
      </a:lvl9pPr>
    </p:titleStyle>
    <p:bodyStyle>
      <a:lvl1pPr marL="226997" indent="-226997" algn="l" rtl="0" eaLnBrk="0" fontAlgn="base" hangingPunct="0">
        <a:lnSpc>
          <a:spcPct val="90000"/>
        </a:lnSpc>
        <a:spcBef>
          <a:spcPts val="1000"/>
        </a:spcBef>
        <a:spcAft>
          <a:spcPct val="0"/>
        </a:spcAft>
        <a:buSzPct val="100000"/>
        <a:buFont typeface="Arial Medium Postscript" charset="0"/>
        <a:buChar char="•"/>
        <a:defRPr sz="2800" kern="1200">
          <a:solidFill>
            <a:srgbClr val="000000"/>
          </a:solidFill>
          <a:latin typeface="+mn-lt"/>
          <a:ea typeface="+mn-ea"/>
          <a:cs typeface="+mn-cs"/>
          <a:sym typeface="Open Sans Light" charset="0"/>
        </a:defRPr>
      </a:lvl1pPr>
      <a:lvl2pPr marL="722259" indent="-265093" algn="l" rtl="0" eaLnBrk="0" fontAlgn="base" hangingPunct="0">
        <a:lnSpc>
          <a:spcPct val="90000"/>
        </a:lnSpc>
        <a:spcBef>
          <a:spcPts val="1000"/>
        </a:spcBef>
        <a:spcAft>
          <a:spcPct val="0"/>
        </a:spcAft>
        <a:buSzPct val="100000"/>
        <a:buFont typeface="Arial Medium Postscript" charset="0"/>
        <a:buChar char="•"/>
        <a:defRPr sz="2800" kern="1200">
          <a:solidFill>
            <a:srgbClr val="000000"/>
          </a:solidFill>
          <a:latin typeface="+mn-lt"/>
          <a:ea typeface="+mn-ea"/>
          <a:cs typeface="+mn-cs"/>
          <a:sym typeface="Open Sans Light" charset="0"/>
        </a:defRPr>
      </a:lvl2pPr>
      <a:lvl3pPr marL="1231808" indent="-317476" algn="l" rtl="0" eaLnBrk="0" fontAlgn="base" hangingPunct="0">
        <a:lnSpc>
          <a:spcPct val="90000"/>
        </a:lnSpc>
        <a:spcBef>
          <a:spcPts val="1000"/>
        </a:spcBef>
        <a:spcAft>
          <a:spcPct val="0"/>
        </a:spcAft>
        <a:buSzPct val="100000"/>
        <a:buFont typeface="Arial Medium Postscript" charset="0"/>
        <a:buChar char="•"/>
        <a:defRPr sz="2800" kern="1200">
          <a:solidFill>
            <a:srgbClr val="000000"/>
          </a:solidFill>
          <a:latin typeface="+mn-lt"/>
          <a:ea typeface="+mn-ea"/>
          <a:cs typeface="+mn-cs"/>
          <a:sym typeface="Open Sans Light" charset="0"/>
        </a:defRPr>
      </a:lvl3pPr>
      <a:lvl4pPr marL="1725485" indent="-353986" algn="l" rtl="0" eaLnBrk="0" fontAlgn="base" hangingPunct="0">
        <a:lnSpc>
          <a:spcPct val="90000"/>
        </a:lnSpc>
        <a:spcBef>
          <a:spcPts val="1000"/>
        </a:spcBef>
        <a:spcAft>
          <a:spcPct val="0"/>
        </a:spcAft>
        <a:buSzPct val="100000"/>
        <a:buFont typeface="Arial Medium Postscript" charset="0"/>
        <a:buChar char="•"/>
        <a:defRPr sz="2800" kern="1200">
          <a:solidFill>
            <a:srgbClr val="000000"/>
          </a:solidFill>
          <a:latin typeface="+mn-lt"/>
          <a:ea typeface="+mn-ea"/>
          <a:cs typeface="+mn-cs"/>
          <a:sym typeface="Open Sans Light" charset="0"/>
        </a:defRPr>
      </a:lvl4pPr>
      <a:lvl5pPr marL="2182649" indent="-353986" algn="l" rtl="0" eaLnBrk="0" fontAlgn="base" hangingPunct="0">
        <a:lnSpc>
          <a:spcPct val="90000"/>
        </a:lnSpc>
        <a:spcBef>
          <a:spcPts val="1000"/>
        </a:spcBef>
        <a:spcAft>
          <a:spcPct val="0"/>
        </a:spcAft>
        <a:buSzPct val="100000"/>
        <a:buFont typeface="Arial Medium Postscript" charset="0"/>
        <a:buChar char="•"/>
        <a:defRPr sz="2800" kern="1200">
          <a:solidFill>
            <a:srgbClr val="000000"/>
          </a:solidFill>
          <a:latin typeface="+mn-lt"/>
          <a:ea typeface="+mn-ea"/>
          <a:cs typeface="+mn-cs"/>
          <a:sym typeface="Open Sans Light" charset="0"/>
        </a:defRPr>
      </a:lvl5pPr>
      <a:lvl6pPr marL="2514294" indent="-228574" algn="l" defTabSz="914289"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438" indent="-228574" algn="l" defTabSz="914289"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582" indent="-228574" algn="l" defTabSz="914289"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726" indent="-228574" algn="l" defTabSz="914289"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289" rtl="0" eaLnBrk="1" latinLnBrk="0" hangingPunct="1">
        <a:defRPr sz="1900" kern="1200">
          <a:solidFill>
            <a:schemeClr val="tx1"/>
          </a:solidFill>
          <a:latin typeface="+mn-lt"/>
          <a:ea typeface="+mn-ea"/>
          <a:cs typeface="+mn-cs"/>
        </a:defRPr>
      </a:lvl1pPr>
      <a:lvl2pPr marL="457143" algn="l" defTabSz="914289" rtl="0" eaLnBrk="1" latinLnBrk="0" hangingPunct="1">
        <a:defRPr sz="1900" kern="1200">
          <a:solidFill>
            <a:schemeClr val="tx1"/>
          </a:solidFill>
          <a:latin typeface="+mn-lt"/>
          <a:ea typeface="+mn-ea"/>
          <a:cs typeface="+mn-cs"/>
        </a:defRPr>
      </a:lvl2pPr>
      <a:lvl3pPr marL="914289" algn="l" defTabSz="914289" rtl="0" eaLnBrk="1" latinLnBrk="0" hangingPunct="1">
        <a:defRPr sz="1900" kern="1200">
          <a:solidFill>
            <a:schemeClr val="tx1"/>
          </a:solidFill>
          <a:latin typeface="+mn-lt"/>
          <a:ea typeface="+mn-ea"/>
          <a:cs typeface="+mn-cs"/>
        </a:defRPr>
      </a:lvl3pPr>
      <a:lvl4pPr marL="1371434" algn="l" defTabSz="914289" rtl="0" eaLnBrk="1" latinLnBrk="0" hangingPunct="1">
        <a:defRPr sz="1900" kern="1200">
          <a:solidFill>
            <a:schemeClr val="tx1"/>
          </a:solidFill>
          <a:latin typeface="+mn-lt"/>
          <a:ea typeface="+mn-ea"/>
          <a:cs typeface="+mn-cs"/>
        </a:defRPr>
      </a:lvl4pPr>
      <a:lvl5pPr marL="1828578" algn="l" defTabSz="914289" rtl="0" eaLnBrk="1" latinLnBrk="0" hangingPunct="1">
        <a:defRPr sz="1900" kern="1200">
          <a:solidFill>
            <a:schemeClr val="tx1"/>
          </a:solidFill>
          <a:latin typeface="+mn-lt"/>
          <a:ea typeface="+mn-ea"/>
          <a:cs typeface="+mn-cs"/>
        </a:defRPr>
      </a:lvl5pPr>
      <a:lvl6pPr marL="2285722" algn="l" defTabSz="914289" rtl="0" eaLnBrk="1" latinLnBrk="0" hangingPunct="1">
        <a:defRPr sz="1900" kern="1200">
          <a:solidFill>
            <a:schemeClr val="tx1"/>
          </a:solidFill>
          <a:latin typeface="+mn-lt"/>
          <a:ea typeface="+mn-ea"/>
          <a:cs typeface="+mn-cs"/>
        </a:defRPr>
      </a:lvl6pPr>
      <a:lvl7pPr marL="2742866" algn="l" defTabSz="914289" rtl="0" eaLnBrk="1" latinLnBrk="0" hangingPunct="1">
        <a:defRPr sz="1900" kern="1200">
          <a:solidFill>
            <a:schemeClr val="tx1"/>
          </a:solidFill>
          <a:latin typeface="+mn-lt"/>
          <a:ea typeface="+mn-ea"/>
          <a:cs typeface="+mn-cs"/>
        </a:defRPr>
      </a:lvl7pPr>
      <a:lvl8pPr marL="3200009" algn="l" defTabSz="914289" rtl="0" eaLnBrk="1" latinLnBrk="0" hangingPunct="1">
        <a:defRPr sz="1900" kern="1200">
          <a:solidFill>
            <a:schemeClr val="tx1"/>
          </a:solidFill>
          <a:latin typeface="+mn-lt"/>
          <a:ea typeface="+mn-ea"/>
          <a:cs typeface="+mn-cs"/>
        </a:defRPr>
      </a:lvl8pPr>
      <a:lvl9pPr marL="3657155" algn="l" defTabSz="91428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4" tIns="45718" rIns="91434" bIns="4571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ECAE8AB3-5A51-4530-B712-F97BB0419CE9}" type="datetimeFigureOut">
              <a:rPr lang="en-GB" smtClean="0">
                <a:solidFill>
                  <a:prstClr val="black">
                    <a:tint val="75000"/>
                  </a:prstClr>
                </a:solidFill>
              </a:rPr>
              <a:pPr/>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8C1EA3F8-A92C-45B9-838B-0F554DC8C7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1212032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332"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91433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30" algn="l" defTabSz="9143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4" indent="-228584" algn="l" defTabSz="9143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AE8AB3-5A51-4530-B712-F97BB0419CE9}" type="datetimeFigureOut">
              <a:rPr lang="en-GB" smtClean="0">
                <a:solidFill>
                  <a:prstClr val="black">
                    <a:tint val="75000"/>
                  </a:prstClr>
                </a:solidFill>
              </a:rPr>
              <a:pPr defTabSz="914400"/>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EA3F8-A92C-45B9-838B-0F554DC8C7E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 xmlns:p14="http://schemas.microsoft.com/office/powerpoint/2010/main" val="173983350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AE8AB3-5A51-4530-B712-F97BB0419CE9}" type="datetimeFigureOut">
              <a:rPr lang="en-GB" smtClean="0">
                <a:solidFill>
                  <a:prstClr val="black">
                    <a:tint val="75000"/>
                  </a:prstClr>
                </a:solidFill>
              </a:rPr>
              <a:pPr defTabSz="914400"/>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EA3F8-A92C-45B9-838B-0F554DC8C7E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 xmlns:p14="http://schemas.microsoft.com/office/powerpoint/2010/main" val="107481185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AE8AB3-5A51-4530-B712-F97BB0419CE9}" type="datetimeFigureOut">
              <a:rPr lang="en-GB" smtClean="0">
                <a:solidFill>
                  <a:prstClr val="black">
                    <a:tint val="75000"/>
                  </a:prstClr>
                </a:solidFill>
              </a:rPr>
              <a:pPr defTabSz="914400"/>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EA3F8-A92C-45B9-838B-0F554DC8C7E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 xmlns:p14="http://schemas.microsoft.com/office/powerpoint/2010/main" val="402283934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AE8AB3-5A51-4530-B712-F97BB0419CE9}" type="datetimeFigureOut">
              <a:rPr lang="en-GB" smtClean="0">
                <a:solidFill>
                  <a:prstClr val="black">
                    <a:tint val="75000"/>
                  </a:prstClr>
                </a:solidFill>
              </a:rPr>
              <a:pPr defTabSz="914400"/>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EA3F8-A92C-45B9-838B-0F554DC8C7E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 xmlns:p14="http://schemas.microsoft.com/office/powerpoint/2010/main" val="290905184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AE8AB3-5A51-4530-B712-F97BB0419CE9}" type="datetimeFigureOut">
              <a:rPr lang="en-GB" smtClean="0">
                <a:solidFill>
                  <a:prstClr val="black">
                    <a:tint val="75000"/>
                  </a:prstClr>
                </a:solidFill>
              </a:rPr>
              <a:pPr defTabSz="914400"/>
              <a:t>01/09/2020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1EA3F8-A92C-45B9-838B-0F554DC8C7E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 xmlns:p14="http://schemas.microsoft.com/office/powerpoint/2010/main" val="74021677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3.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Bsoltraininghub.Nurses@nhs.ne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E545E-DB63-4735-BB1E-42BDA54ED42E}"/>
              </a:ext>
            </a:extLst>
          </p:cNvPr>
          <p:cNvSpPr>
            <a:spLocks noGrp="1"/>
          </p:cNvSpPr>
          <p:nvPr>
            <p:ph type="title"/>
          </p:nvPr>
        </p:nvSpPr>
        <p:spPr>
          <a:xfrm>
            <a:off x="449266" y="53980"/>
            <a:ext cx="10615289" cy="3008313"/>
          </a:xfrm>
        </p:spPr>
        <p:txBody>
          <a:bodyPr/>
          <a:lstStyle/>
          <a:p>
            <a:pPr algn="ctr"/>
            <a:r>
              <a:rPr lang="en-GB" sz="4400" b="1" dirty="0" smtClean="0"/>
              <a:t>AN INTRODUCTION TO BIRMINGHAM AND SOLIHILL TRAINING HUB</a:t>
            </a:r>
            <a:endParaRPr lang="en-GB" sz="4400" b="1" dirty="0"/>
          </a:p>
        </p:txBody>
      </p:sp>
      <p:sp>
        <p:nvSpPr>
          <p:cNvPr id="3" name="Content Placeholder 2">
            <a:extLst>
              <a:ext uri="{FF2B5EF4-FFF2-40B4-BE49-F238E27FC236}">
                <a16:creationId xmlns:a16="http://schemas.microsoft.com/office/drawing/2014/main" xmlns="" id="{D693B3D1-0609-4D09-A960-261A07BB0DA8}"/>
              </a:ext>
            </a:extLst>
          </p:cNvPr>
          <p:cNvSpPr>
            <a:spLocks noGrp="1"/>
          </p:cNvSpPr>
          <p:nvPr>
            <p:ph idx="1"/>
          </p:nvPr>
        </p:nvSpPr>
        <p:spPr>
          <a:xfrm>
            <a:off x="0" y="2273539"/>
            <a:ext cx="12192000" cy="2310929"/>
          </a:xfrm>
        </p:spPr>
        <p:txBody>
          <a:bodyPr/>
          <a:lstStyle/>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SUSAN BROOKES</a:t>
            </a:r>
          </a:p>
          <a:p>
            <a:pPr marL="0" indent="0" algn="ctr">
              <a:buNone/>
            </a:pPr>
            <a:r>
              <a:rPr lang="en-GB" dirty="0" smtClean="0">
                <a:solidFill>
                  <a:schemeClr val="bg1"/>
                </a:solidFill>
              </a:rPr>
              <a:t>PRACTICE NURSE FACILITATOR</a:t>
            </a:r>
            <a:endParaRPr lang="en-GB" dirty="0">
              <a:solidFill>
                <a:schemeClr val="bg1"/>
              </a:solidFill>
            </a:endParaRPr>
          </a:p>
        </p:txBody>
      </p:sp>
      <p:pic>
        <p:nvPicPr>
          <p:cNvPr id="4" name="Picture 3">
            <a:extLst>
              <a:ext uri="{FF2B5EF4-FFF2-40B4-BE49-F238E27FC236}">
                <a16:creationId xmlns:a16="http://schemas.microsoft.com/office/drawing/2014/main" xmlns="" id="{D61AAC65-029C-4D6E-8D4F-4753B8ACBA6F}"/>
              </a:ext>
            </a:extLst>
          </p:cNvPr>
          <p:cNvPicPr/>
          <p:nvPr/>
        </p:nvPicPr>
        <p:blipFill rotWithShape="1">
          <a:blip r:embed="rId3">
            <a:extLst>
              <a:ext uri="{28A0092B-C50C-407E-A947-70E740481C1C}">
                <a14:useLocalDpi xmlns="" xmlns:a14="http://schemas.microsoft.com/office/drawing/2010/main" val="0"/>
              </a:ext>
            </a:extLst>
          </a:blip>
          <a:srcRect r="50489"/>
          <a:stretch/>
        </p:blipFill>
        <p:spPr bwMode="auto">
          <a:xfrm>
            <a:off x="5375920" y="5733256"/>
            <a:ext cx="1872208" cy="923925"/>
          </a:xfrm>
          <a:prstGeom prst="rect">
            <a:avLst/>
          </a:prstGeom>
          <a:noFill/>
        </p:spPr>
      </p:pic>
    </p:spTree>
    <p:extLst>
      <p:ext uri="{BB962C8B-B14F-4D97-AF65-F5344CB8AC3E}">
        <p14:creationId xmlns="" xmlns:p14="http://schemas.microsoft.com/office/powerpoint/2010/main" val="1936015540"/>
      </p:ext>
    </p:extLst>
  </p:cSld>
  <p:clrMapOvr>
    <a:masterClrMapping/>
  </p:clrMapOvr>
  <p:transition advTm="128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3"/>
          <p:cNvSpPr>
            <a:spLocks noChangeArrowheads="1"/>
          </p:cNvSpPr>
          <p:nvPr/>
        </p:nvSpPr>
        <p:spPr bwMode="auto">
          <a:xfrm>
            <a:off x="6120340" y="214112"/>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defTabSz="914400"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Paramedics</a:t>
            </a:r>
          </a:p>
        </p:txBody>
      </p:sp>
      <p:sp>
        <p:nvSpPr>
          <p:cNvPr id="5" name="TextBox 4"/>
          <p:cNvSpPr txBox="1"/>
          <p:nvPr/>
        </p:nvSpPr>
        <p:spPr>
          <a:xfrm>
            <a:off x="5984489" y="1191381"/>
            <a:ext cx="5976664" cy="3431709"/>
          </a:xfrm>
          <a:prstGeom prst="rect">
            <a:avLst/>
          </a:prstGeom>
          <a:noFill/>
        </p:spPr>
        <p:txBody>
          <a:bodyPr wrap="square" rtlCol="0">
            <a:spAutoFit/>
          </a:bodyPr>
          <a:lstStyle/>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 HEE Rotating Model -  Ambulance control, GP practices, community MDT</a:t>
            </a:r>
          </a:p>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Triage and home visits</a:t>
            </a:r>
          </a:p>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Manage patient in the home</a:t>
            </a:r>
          </a:p>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Advanced skills with acutely ill patients in an emergency</a:t>
            </a:r>
          </a:p>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Developing pathways</a:t>
            </a:r>
          </a:p>
          <a:p>
            <a:pPr marL="342900" indent="-342900" defTabSz="914400" eaLnBrk="0" fontAlgn="base" hangingPunct="0">
              <a:spcAft>
                <a:spcPts val="600"/>
              </a:spcAft>
              <a:defRPr/>
            </a:pPr>
            <a:endParaRPr lang="en-GB" sz="2400" dirty="0">
              <a:solidFill>
                <a:prstClr val="white"/>
              </a:solidFill>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0"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0"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69083" y="2962224"/>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pic>
        <p:nvPicPr>
          <p:cNvPr id="25" name="Picture 24">
            <a:extLst>
              <a:ext uri="{FF2B5EF4-FFF2-40B4-BE49-F238E27FC236}">
                <a16:creationId xmlns:a16="http://schemas.microsoft.com/office/drawing/2014/main" xmlns="" id="{EB0448B8-6B77-014C-9EFF-D9D3F9837F1C}"/>
              </a:ext>
            </a:extLst>
          </p:cNvPr>
          <p:cNvPicPr>
            <a:picLocks noChangeAspect="1"/>
          </p:cNvPicPr>
          <p:nvPr/>
        </p:nvPicPr>
        <p:blipFill>
          <a:blip r:embed="rId5"/>
          <a:stretch>
            <a:fillRect/>
          </a:stretch>
        </p:blipFill>
        <p:spPr>
          <a:xfrm>
            <a:off x="1" y="0"/>
            <a:ext cx="5948789" cy="5678413"/>
          </a:xfrm>
          <a:prstGeom prst="rect">
            <a:avLst/>
          </a:prstGeom>
        </p:spPr>
      </p:pic>
      <p:sp>
        <p:nvSpPr>
          <p:cNvPr id="26" name="Oval 25"/>
          <p:cNvSpPr/>
          <p:nvPr/>
        </p:nvSpPr>
        <p:spPr bwMode="auto">
          <a:xfrm>
            <a:off x="3802132" y="494611"/>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7" name="Oval 26"/>
          <p:cNvSpPr/>
          <p:nvPr/>
        </p:nvSpPr>
        <p:spPr bwMode="auto">
          <a:xfrm>
            <a:off x="4539315" y="1308299"/>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8" name="Oval 27"/>
          <p:cNvSpPr/>
          <p:nvPr/>
        </p:nvSpPr>
        <p:spPr bwMode="auto">
          <a:xfrm>
            <a:off x="2679227" y="4510838"/>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9" name="Oval 28"/>
          <p:cNvSpPr/>
          <p:nvPr/>
        </p:nvSpPr>
        <p:spPr bwMode="auto">
          <a:xfrm>
            <a:off x="1588541" y="4410758"/>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0" name="Oval 29"/>
          <p:cNvSpPr/>
          <p:nvPr/>
        </p:nvSpPr>
        <p:spPr bwMode="auto">
          <a:xfrm>
            <a:off x="254798" y="2881171"/>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1" name="Oval 30"/>
          <p:cNvSpPr/>
          <p:nvPr/>
        </p:nvSpPr>
        <p:spPr bwMode="auto">
          <a:xfrm>
            <a:off x="166807" y="1747777"/>
            <a:ext cx="1105165" cy="1102820"/>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2" name="Oval 31"/>
          <p:cNvSpPr/>
          <p:nvPr/>
        </p:nvSpPr>
        <p:spPr bwMode="auto">
          <a:xfrm>
            <a:off x="717604" y="774125"/>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6" name="Oval 45"/>
          <p:cNvSpPr/>
          <p:nvPr/>
        </p:nvSpPr>
        <p:spPr bwMode="auto">
          <a:xfrm>
            <a:off x="1655474" y="207428"/>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7" name="Oval 46"/>
          <p:cNvSpPr/>
          <p:nvPr/>
        </p:nvSpPr>
        <p:spPr bwMode="auto">
          <a:xfrm>
            <a:off x="4756367" y="2367834"/>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8" name="Oval 47"/>
          <p:cNvSpPr/>
          <p:nvPr/>
        </p:nvSpPr>
        <p:spPr bwMode="auto">
          <a:xfrm>
            <a:off x="3795333" y="4293096"/>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9" name="Oval 48"/>
          <p:cNvSpPr/>
          <p:nvPr/>
        </p:nvSpPr>
        <p:spPr bwMode="auto">
          <a:xfrm>
            <a:off x="663359" y="3897421"/>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50" name="Oval 49"/>
          <p:cNvSpPr/>
          <p:nvPr/>
        </p:nvSpPr>
        <p:spPr bwMode="auto">
          <a:xfrm>
            <a:off x="2778160" y="164708"/>
            <a:ext cx="1017173" cy="1026673"/>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Tree>
    <p:extLst>
      <p:ext uri="{BB962C8B-B14F-4D97-AF65-F5344CB8AC3E}">
        <p14:creationId xmlns="" xmlns:p14="http://schemas.microsoft.com/office/powerpoint/2010/main" val="12302338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3"/>
          <p:cNvSpPr>
            <a:spLocks noChangeArrowheads="1"/>
          </p:cNvSpPr>
          <p:nvPr/>
        </p:nvSpPr>
        <p:spPr bwMode="auto">
          <a:xfrm>
            <a:off x="6138954" y="68382"/>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defTabSz="914400"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Physiotherapy</a:t>
            </a:r>
          </a:p>
        </p:txBody>
      </p:sp>
      <p:sp>
        <p:nvSpPr>
          <p:cNvPr id="5" name="TextBox 4"/>
          <p:cNvSpPr txBox="1"/>
          <p:nvPr/>
        </p:nvSpPr>
        <p:spPr>
          <a:xfrm>
            <a:off x="6012197" y="970550"/>
            <a:ext cx="5976664" cy="3724096"/>
          </a:xfrm>
          <a:prstGeom prst="rect">
            <a:avLst/>
          </a:prstGeom>
          <a:noFill/>
        </p:spPr>
        <p:txBody>
          <a:bodyPr wrap="square" rtlCol="0">
            <a:spAutoFit/>
          </a:bodyPr>
          <a:lstStyle/>
          <a:p>
            <a:pPr marL="342900" indent="-342900" defTabSz="914400" eaLnBrk="0" fontAlgn="base" hangingPunct="0">
              <a:spcAft>
                <a:spcPts val="600"/>
              </a:spcAft>
              <a:buFont typeface="Wingdings" panose="05000000000000000000" pitchFamily="2" charset="2"/>
              <a:buChar char="Ø"/>
              <a:defRPr/>
            </a:pPr>
            <a:r>
              <a:rPr lang="en-GB" sz="2400" dirty="0" smtClean="0">
                <a:solidFill>
                  <a:prstClr val="white"/>
                </a:solidFill>
                <a:sym typeface="Calibri" pitchFamily="34" charset="0"/>
              </a:rPr>
              <a:t>Physiotherapist education – Royal Orthopaedic Hospital, Health Education England and approved educational institutions.</a:t>
            </a:r>
          </a:p>
          <a:p>
            <a:pPr marL="342900" indent="-342900" defTabSz="914400" eaLnBrk="0" fontAlgn="base" hangingPunct="0">
              <a:spcAft>
                <a:spcPts val="600"/>
              </a:spcAft>
              <a:buFont typeface="Wingdings" panose="05000000000000000000" pitchFamily="2" charset="2"/>
              <a:buChar char="Ø"/>
              <a:defRPr/>
            </a:pPr>
            <a:endParaRPr lang="en-GB" sz="2400" dirty="0">
              <a:solidFill>
                <a:prstClr val="white"/>
              </a:solidFill>
              <a:sym typeface="Calibri" pitchFamily="34" charset="0"/>
            </a:endParaRPr>
          </a:p>
          <a:p>
            <a:pPr marL="342900" indent="-342900" defTabSz="914400" eaLnBrk="0" fontAlgn="base" hangingPunct="0">
              <a:spcAft>
                <a:spcPts val="600"/>
              </a:spcAft>
              <a:buFont typeface="Wingdings" panose="05000000000000000000" pitchFamily="2" charset="2"/>
              <a:buChar char="Ø"/>
              <a:defRPr/>
            </a:pPr>
            <a:r>
              <a:rPr lang="en-GB" sz="2400" dirty="0" smtClean="0">
                <a:solidFill>
                  <a:prstClr val="white"/>
                </a:solidFill>
                <a:sym typeface="Calibri" pitchFamily="34" charset="0"/>
              </a:rPr>
              <a:t>Support </a:t>
            </a:r>
            <a:r>
              <a:rPr lang="en-GB" sz="2400" dirty="0">
                <a:solidFill>
                  <a:prstClr val="white"/>
                </a:solidFill>
                <a:sym typeface="Calibri" pitchFamily="34" charset="0"/>
              </a:rPr>
              <a:t>delivery of First Care Practitioner training  </a:t>
            </a:r>
          </a:p>
          <a:p>
            <a:pPr defTabSz="914400" eaLnBrk="0" fontAlgn="base" hangingPunct="0">
              <a:spcAft>
                <a:spcPts val="600"/>
              </a:spcAft>
              <a:defRPr/>
            </a:pPr>
            <a:endParaRPr lang="en-GB" sz="2400" dirty="0">
              <a:solidFill>
                <a:prstClr val="white"/>
              </a:solidFill>
              <a:sym typeface="Calibri" pitchFamily="34" charset="0"/>
            </a:endParaRPr>
          </a:p>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Undergraduate placements</a:t>
            </a: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0"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0"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69083" y="2962224"/>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grpSp>
        <p:nvGrpSpPr>
          <p:cNvPr id="4" name="Group 3"/>
          <p:cNvGrpSpPr/>
          <p:nvPr/>
        </p:nvGrpSpPr>
        <p:grpSpPr>
          <a:xfrm>
            <a:off x="0" y="-45468"/>
            <a:ext cx="6012197" cy="5723881"/>
            <a:chOff x="0" y="-45468"/>
            <a:chExt cx="5828509" cy="5692171"/>
          </a:xfrm>
        </p:grpSpPr>
        <p:pic>
          <p:nvPicPr>
            <p:cNvPr id="33" name="Picture 32">
              <a:extLst>
                <a:ext uri="{FF2B5EF4-FFF2-40B4-BE49-F238E27FC236}">
                  <a16:creationId xmlns:a16="http://schemas.microsoft.com/office/drawing/2014/main" xmlns="" id="{EB0448B8-6B77-014C-9EFF-D9D3F9837F1C}"/>
                </a:ext>
              </a:extLst>
            </p:cNvPr>
            <p:cNvPicPr>
              <a:picLocks noChangeAspect="1"/>
            </p:cNvPicPr>
            <p:nvPr/>
          </p:nvPicPr>
          <p:blipFill>
            <a:blip r:embed="rId5"/>
            <a:stretch>
              <a:fillRect/>
            </a:stretch>
          </p:blipFill>
          <p:spPr>
            <a:xfrm>
              <a:off x="0" y="-45468"/>
              <a:ext cx="5828509" cy="5692171"/>
            </a:xfrm>
            <a:prstGeom prst="rect">
              <a:avLst/>
            </a:prstGeom>
          </p:spPr>
        </p:pic>
        <p:sp>
          <p:nvSpPr>
            <p:cNvPr id="34" name="Oval 33"/>
            <p:cNvSpPr/>
            <p:nvPr/>
          </p:nvSpPr>
          <p:spPr bwMode="auto">
            <a:xfrm>
              <a:off x="3725255" y="450341"/>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5" name="Oval 34"/>
            <p:cNvSpPr/>
            <p:nvPr/>
          </p:nvSpPr>
          <p:spPr bwMode="auto">
            <a:xfrm>
              <a:off x="4447532" y="1266001"/>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6" name="Oval 35"/>
            <p:cNvSpPr/>
            <p:nvPr/>
          </p:nvSpPr>
          <p:spPr bwMode="auto">
            <a:xfrm>
              <a:off x="2625054" y="4476299"/>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7" name="Oval 36"/>
            <p:cNvSpPr/>
            <p:nvPr/>
          </p:nvSpPr>
          <p:spPr bwMode="auto">
            <a:xfrm>
              <a:off x="1556421" y="4375977"/>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8" name="Oval 37"/>
            <p:cNvSpPr/>
            <p:nvPr/>
          </p:nvSpPr>
          <p:spPr bwMode="auto">
            <a:xfrm>
              <a:off x="249646" y="2842684"/>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9" name="Oval 38"/>
            <p:cNvSpPr/>
            <p:nvPr/>
          </p:nvSpPr>
          <p:spPr bwMode="auto">
            <a:xfrm>
              <a:off x="163433" y="1706544"/>
              <a:ext cx="1082819" cy="1105492"/>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0" name="Oval 39"/>
            <p:cNvSpPr/>
            <p:nvPr/>
          </p:nvSpPr>
          <p:spPr bwMode="auto">
            <a:xfrm>
              <a:off x="703094" y="730532"/>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1" name="Oval 40"/>
            <p:cNvSpPr/>
            <p:nvPr/>
          </p:nvSpPr>
          <p:spPr bwMode="auto">
            <a:xfrm>
              <a:off x="2702031" y="41938"/>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2" name="Oval 41"/>
            <p:cNvSpPr/>
            <p:nvPr/>
          </p:nvSpPr>
          <p:spPr bwMode="auto">
            <a:xfrm>
              <a:off x="4447532" y="3432984"/>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3" name="Oval 42"/>
            <p:cNvSpPr/>
            <p:nvPr/>
          </p:nvSpPr>
          <p:spPr bwMode="auto">
            <a:xfrm>
              <a:off x="4687483" y="2297455"/>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4" name="Oval 43"/>
            <p:cNvSpPr/>
            <p:nvPr/>
          </p:nvSpPr>
          <p:spPr bwMode="auto">
            <a:xfrm>
              <a:off x="3725255" y="4221088"/>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5" name="Oval 44"/>
            <p:cNvSpPr/>
            <p:nvPr/>
          </p:nvSpPr>
          <p:spPr bwMode="auto">
            <a:xfrm>
              <a:off x="609600" y="3861396"/>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grpSp>
    </p:spTree>
    <p:extLst>
      <p:ext uri="{BB962C8B-B14F-4D97-AF65-F5344CB8AC3E}">
        <p14:creationId xmlns="" xmlns:p14="http://schemas.microsoft.com/office/powerpoint/2010/main" val="31900741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3"/>
          <p:cNvSpPr>
            <a:spLocks noChangeArrowheads="1"/>
          </p:cNvSpPr>
          <p:nvPr/>
        </p:nvSpPr>
        <p:spPr bwMode="auto">
          <a:xfrm>
            <a:off x="6149535" y="65620"/>
            <a:ext cx="5688632"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defTabSz="914400"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Care </a:t>
            </a:r>
            <a:r>
              <a:rPr lang="en-US" altLang="en-US" sz="4400" dirty="0" smtClean="0">
                <a:solidFill>
                  <a:srgbClr val="FFFFFF"/>
                </a:solidFill>
                <a:latin typeface="Calibri Light" charset="0"/>
                <a:ea typeface="Calibri Light" charset="0"/>
                <a:cs typeface="Calibri Light" charset="0"/>
              </a:rPr>
              <a:t>Navigator/Social Prescriber</a:t>
            </a:r>
            <a:endParaRPr lang="en-US" altLang="en-US" sz="4400" dirty="0">
              <a:solidFill>
                <a:srgbClr val="FFFFFF"/>
              </a:solidFill>
              <a:latin typeface="Calibri Light" charset="0"/>
              <a:ea typeface="Calibri Light" charset="0"/>
              <a:cs typeface="Calibri Light" charset="0"/>
            </a:endParaRPr>
          </a:p>
        </p:txBody>
      </p:sp>
      <p:sp>
        <p:nvSpPr>
          <p:cNvPr id="5" name="TextBox 4"/>
          <p:cNvSpPr txBox="1"/>
          <p:nvPr/>
        </p:nvSpPr>
        <p:spPr>
          <a:xfrm>
            <a:off x="6003539" y="1792765"/>
            <a:ext cx="5976664" cy="2616101"/>
          </a:xfrm>
          <a:prstGeom prst="rect">
            <a:avLst/>
          </a:prstGeom>
          <a:noFill/>
        </p:spPr>
        <p:txBody>
          <a:bodyPr wrap="square" rtlCol="0">
            <a:spAutoFit/>
          </a:bodyPr>
          <a:lstStyle/>
          <a:p>
            <a:pPr marL="342900" indent="-342900" defTabSz="914400" eaLnBrk="0" fontAlgn="base" hangingPunct="0">
              <a:spcAft>
                <a:spcPts val="600"/>
              </a:spcAft>
              <a:buFont typeface="Wingdings" panose="05000000000000000000" pitchFamily="2" charset="2"/>
              <a:buChar char="Ø"/>
              <a:defRPr/>
            </a:pPr>
            <a:r>
              <a:rPr lang="en-GB" sz="2400" dirty="0">
                <a:solidFill>
                  <a:prstClr val="white"/>
                </a:solidFill>
                <a:sym typeface="Calibri" pitchFamily="34" charset="0"/>
              </a:rPr>
              <a:t>Supported CCG with roll out of </a:t>
            </a:r>
            <a:r>
              <a:rPr lang="en-GB" sz="2400" dirty="0" smtClean="0">
                <a:solidFill>
                  <a:prstClr val="white"/>
                </a:solidFill>
                <a:sym typeface="Calibri" pitchFamily="34" charset="0"/>
              </a:rPr>
              <a:t> </a:t>
            </a:r>
            <a:r>
              <a:rPr lang="en-GB" sz="2400" dirty="0">
                <a:solidFill>
                  <a:prstClr val="white"/>
                </a:solidFill>
                <a:sym typeface="Calibri" pitchFamily="34" charset="0"/>
              </a:rPr>
              <a:t>management toolkit and training</a:t>
            </a:r>
          </a:p>
          <a:p>
            <a:pPr marL="342900" indent="-342900" defTabSz="914400" eaLnBrk="0" fontAlgn="base" hangingPunct="0">
              <a:spcAft>
                <a:spcPts val="600"/>
              </a:spcAft>
              <a:buFont typeface="Wingdings" panose="05000000000000000000" pitchFamily="2" charset="2"/>
              <a:buChar char="Ø"/>
              <a:defRPr/>
            </a:pPr>
            <a:endParaRPr lang="en-GB" sz="2400" dirty="0">
              <a:solidFill>
                <a:prstClr val="white"/>
              </a:solidFill>
              <a:sym typeface="Calibri" pitchFamily="34" charset="0"/>
            </a:endParaRPr>
          </a:p>
          <a:p>
            <a:pPr marL="342900" indent="-342900" defTabSz="914400" eaLnBrk="0" fontAlgn="base" hangingPunct="0">
              <a:spcAft>
                <a:spcPts val="600"/>
              </a:spcAft>
              <a:buFont typeface="Wingdings" panose="05000000000000000000" pitchFamily="2" charset="2"/>
              <a:buChar char="Ø"/>
              <a:defRPr/>
            </a:pPr>
            <a:r>
              <a:rPr lang="en-GB" sz="2400" dirty="0" smtClean="0">
                <a:solidFill>
                  <a:prstClr val="white"/>
                </a:solidFill>
                <a:sym typeface="Calibri" pitchFamily="34" charset="0"/>
              </a:rPr>
              <a:t>Delivery of care navigation training TBC</a:t>
            </a:r>
          </a:p>
          <a:p>
            <a:pPr marL="342900" indent="-342900" defTabSz="914400" eaLnBrk="0" fontAlgn="base" hangingPunct="0">
              <a:spcAft>
                <a:spcPts val="600"/>
              </a:spcAft>
              <a:buFont typeface="Wingdings" panose="05000000000000000000" pitchFamily="2" charset="2"/>
              <a:buChar char="Ø"/>
              <a:defRPr/>
            </a:pPr>
            <a:endParaRPr lang="en-GB" sz="2400" dirty="0">
              <a:solidFill>
                <a:prstClr val="white"/>
              </a:solidFill>
              <a:sym typeface="Calibri" pitchFamily="34" charset="0"/>
            </a:endParaRPr>
          </a:p>
          <a:p>
            <a:pPr marL="342900" indent="-342900" defTabSz="914400" eaLnBrk="0" fontAlgn="base" hangingPunct="0">
              <a:spcAft>
                <a:spcPts val="600"/>
              </a:spcAft>
              <a:buFont typeface="Wingdings" panose="05000000000000000000" pitchFamily="2" charset="2"/>
              <a:buChar char="Ø"/>
              <a:defRPr/>
            </a:pPr>
            <a:r>
              <a:rPr lang="en-GB" sz="2400" dirty="0" smtClean="0">
                <a:solidFill>
                  <a:prstClr val="white"/>
                </a:solidFill>
                <a:sym typeface="Calibri" pitchFamily="34" charset="0"/>
              </a:rPr>
              <a:t>Next steps with social prescribing</a:t>
            </a:r>
            <a:endParaRPr lang="en-GB" sz="2400" dirty="0">
              <a:solidFill>
                <a:prstClr val="white"/>
              </a:solidFill>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0"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0"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69083" y="2962224"/>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grpSp>
        <p:nvGrpSpPr>
          <p:cNvPr id="4" name="Group 3"/>
          <p:cNvGrpSpPr/>
          <p:nvPr/>
        </p:nvGrpSpPr>
        <p:grpSpPr>
          <a:xfrm>
            <a:off x="0" y="-45468"/>
            <a:ext cx="5860979" cy="5723881"/>
            <a:chOff x="0" y="-45468"/>
            <a:chExt cx="5860979" cy="5723881"/>
          </a:xfrm>
        </p:grpSpPr>
        <p:pic>
          <p:nvPicPr>
            <p:cNvPr id="33" name="Picture 32">
              <a:extLst>
                <a:ext uri="{FF2B5EF4-FFF2-40B4-BE49-F238E27FC236}">
                  <a16:creationId xmlns:a16="http://schemas.microsoft.com/office/drawing/2014/main" xmlns="" id="{EB0448B8-6B77-014C-9EFF-D9D3F9837F1C}"/>
                </a:ext>
              </a:extLst>
            </p:cNvPr>
            <p:cNvPicPr>
              <a:picLocks noChangeAspect="1"/>
            </p:cNvPicPr>
            <p:nvPr/>
          </p:nvPicPr>
          <p:blipFill>
            <a:blip r:embed="rId5"/>
            <a:stretch>
              <a:fillRect/>
            </a:stretch>
          </p:blipFill>
          <p:spPr>
            <a:xfrm>
              <a:off x="0" y="-45468"/>
              <a:ext cx="5860979" cy="5723881"/>
            </a:xfrm>
            <a:prstGeom prst="rect">
              <a:avLst/>
            </a:prstGeom>
          </p:spPr>
        </p:pic>
        <p:sp>
          <p:nvSpPr>
            <p:cNvPr id="34" name="Oval 33"/>
            <p:cNvSpPr/>
            <p:nvPr/>
          </p:nvSpPr>
          <p:spPr bwMode="auto">
            <a:xfrm>
              <a:off x="3725255" y="450341"/>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5" name="Oval 34"/>
            <p:cNvSpPr/>
            <p:nvPr/>
          </p:nvSpPr>
          <p:spPr bwMode="auto">
            <a:xfrm>
              <a:off x="1628447" y="162462"/>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6" name="Oval 35"/>
            <p:cNvSpPr/>
            <p:nvPr/>
          </p:nvSpPr>
          <p:spPr bwMode="auto">
            <a:xfrm>
              <a:off x="2625054" y="4476299"/>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7" name="Oval 36"/>
            <p:cNvSpPr/>
            <p:nvPr/>
          </p:nvSpPr>
          <p:spPr bwMode="auto">
            <a:xfrm>
              <a:off x="1556421" y="4375977"/>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8" name="Oval 37"/>
            <p:cNvSpPr/>
            <p:nvPr/>
          </p:nvSpPr>
          <p:spPr bwMode="auto">
            <a:xfrm>
              <a:off x="249646" y="2842684"/>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9" name="Oval 38"/>
            <p:cNvSpPr/>
            <p:nvPr/>
          </p:nvSpPr>
          <p:spPr bwMode="auto">
            <a:xfrm>
              <a:off x="163433" y="1706544"/>
              <a:ext cx="1082819" cy="1105492"/>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0" name="Oval 39"/>
            <p:cNvSpPr/>
            <p:nvPr/>
          </p:nvSpPr>
          <p:spPr bwMode="auto">
            <a:xfrm>
              <a:off x="703094" y="730532"/>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1" name="Oval 40"/>
            <p:cNvSpPr/>
            <p:nvPr/>
          </p:nvSpPr>
          <p:spPr bwMode="auto">
            <a:xfrm>
              <a:off x="2702031" y="41938"/>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2" name="Oval 41"/>
            <p:cNvSpPr/>
            <p:nvPr/>
          </p:nvSpPr>
          <p:spPr bwMode="auto">
            <a:xfrm>
              <a:off x="4447532" y="3432984"/>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3" name="Oval 42"/>
            <p:cNvSpPr/>
            <p:nvPr/>
          </p:nvSpPr>
          <p:spPr bwMode="auto">
            <a:xfrm>
              <a:off x="4687483" y="2297455"/>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4" name="Oval 43"/>
            <p:cNvSpPr/>
            <p:nvPr/>
          </p:nvSpPr>
          <p:spPr bwMode="auto">
            <a:xfrm>
              <a:off x="3725255" y="4221088"/>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5" name="Oval 44"/>
            <p:cNvSpPr/>
            <p:nvPr/>
          </p:nvSpPr>
          <p:spPr bwMode="auto">
            <a:xfrm>
              <a:off x="609600" y="3861396"/>
              <a:ext cx="996607" cy="102916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grpSp>
    </p:spTree>
    <p:extLst>
      <p:ext uri="{BB962C8B-B14F-4D97-AF65-F5344CB8AC3E}">
        <p14:creationId xmlns="" xmlns:p14="http://schemas.microsoft.com/office/powerpoint/2010/main" val="40950027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34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Title 1"/>
          <p:cNvSpPr txBox="1">
            <a:spLocks/>
          </p:cNvSpPr>
          <p:nvPr/>
        </p:nvSpPr>
        <p:spPr>
          <a:xfrm>
            <a:off x="609600" y="71967"/>
            <a:ext cx="10972800" cy="571500"/>
          </a:xfrm>
          <a:prstGeom prst="rect">
            <a:avLst/>
          </a:prstGeom>
        </p:spPr>
        <p:txBody>
          <a:bodyPr vert="horz" lIns="91434" tIns="45718" rIns="91434" bIns="45718"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09529B"/>
                </a:solidFill>
              </a:rPr>
              <a:t>CPD</a:t>
            </a:r>
          </a:p>
        </p:txBody>
      </p:sp>
      <p:sp>
        <p:nvSpPr>
          <p:cNvPr id="4" name="Content Placeholder 2"/>
          <p:cNvSpPr txBox="1">
            <a:spLocks/>
          </p:cNvSpPr>
          <p:nvPr/>
        </p:nvSpPr>
        <p:spPr>
          <a:xfrm>
            <a:off x="569335" y="643469"/>
            <a:ext cx="10972800" cy="4525963"/>
          </a:xfrm>
          <a:prstGeom prst="rect">
            <a:avLst/>
          </a:prstGeom>
        </p:spPr>
        <p:txBody>
          <a:bodyPr lIns="91434" tIns="45718" rIns="91434" bIns="45718">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72000"/>
              </a:lnSpc>
              <a:spcBef>
                <a:spcPts val="1200"/>
              </a:spcBef>
              <a:buClr>
                <a:srgbClr val="1D1D1D"/>
              </a:buClr>
              <a:buFont typeface="Wingdings" pitchFamily="2" charset="2"/>
              <a:buChar char="Ø"/>
              <a:defRPr/>
            </a:pPr>
            <a:r>
              <a:rPr lang="en-US" altLang="en-US" sz="1900" b="1" dirty="0">
                <a:solidFill>
                  <a:srgbClr val="FF0000"/>
                </a:solidFill>
              </a:rPr>
              <a:t>Pharmacy Forum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COPD </a:t>
            </a:r>
          </a:p>
          <a:p>
            <a:pPr>
              <a:lnSpc>
                <a:spcPct val="72000"/>
              </a:lnSpc>
              <a:spcBef>
                <a:spcPts val="1200"/>
              </a:spcBef>
              <a:buClr>
                <a:srgbClr val="1D1D1D"/>
              </a:buClr>
              <a:buFont typeface="Wingdings" pitchFamily="2" charset="2"/>
              <a:buChar char="Ø"/>
              <a:defRPr/>
            </a:pPr>
            <a:r>
              <a:rPr lang="en-US" altLang="en-US" sz="1900" b="1" dirty="0">
                <a:solidFill>
                  <a:srgbClr val="FF0000"/>
                </a:solidFill>
              </a:rPr>
              <a:t>RCN /Dementia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Learning disability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Diabetes</a:t>
            </a:r>
          </a:p>
          <a:p>
            <a:pPr>
              <a:lnSpc>
                <a:spcPct val="72000"/>
              </a:lnSpc>
              <a:spcBef>
                <a:spcPts val="1200"/>
              </a:spcBef>
              <a:buClr>
                <a:srgbClr val="1D1D1D"/>
              </a:buClr>
              <a:buFont typeface="Wingdings" pitchFamily="2" charset="2"/>
              <a:buChar char="Ø"/>
              <a:defRPr/>
            </a:pPr>
            <a:r>
              <a:rPr lang="en-US" altLang="en-US" sz="1900" b="1" dirty="0">
                <a:solidFill>
                  <a:srgbClr val="FF0000"/>
                </a:solidFill>
              </a:rPr>
              <a:t>Nurse, ANP and HCA Conferences</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Dermatology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Epilepsy </a:t>
            </a:r>
          </a:p>
          <a:p>
            <a:pPr>
              <a:lnSpc>
                <a:spcPct val="72000"/>
              </a:lnSpc>
              <a:spcBef>
                <a:spcPts val="1200"/>
              </a:spcBef>
              <a:buClr>
                <a:srgbClr val="1D1D1D"/>
              </a:buClr>
              <a:buFont typeface="Wingdings" pitchFamily="2" charset="2"/>
              <a:buChar char="Ø"/>
              <a:defRPr/>
            </a:pPr>
            <a:r>
              <a:rPr lang="en-US" altLang="en-US" sz="1900" dirty="0" smtClean="0">
                <a:solidFill>
                  <a:prstClr val="black">
                    <a:lumMod val="65000"/>
                    <a:lumOff val="35000"/>
                  </a:prstClr>
                </a:solidFill>
              </a:rPr>
              <a:t>Anticoagulation </a:t>
            </a:r>
            <a:r>
              <a:rPr lang="en-US" altLang="en-US" sz="1900" dirty="0">
                <a:solidFill>
                  <a:prstClr val="black">
                    <a:lumMod val="65000"/>
                    <a:lumOff val="35000"/>
                  </a:prstClr>
                </a:solidFill>
              </a:rPr>
              <a:t>update</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BLS				</a:t>
            </a:r>
            <a:r>
              <a:rPr lang="en-US" altLang="en-US" sz="1900" dirty="0" smtClean="0">
                <a:solidFill>
                  <a:prstClr val="black">
                    <a:lumMod val="65000"/>
                    <a:lumOff val="35000"/>
                  </a:prstClr>
                </a:solidFill>
              </a:rPr>
              <a:t> </a:t>
            </a:r>
            <a:endParaRPr lang="en-US" altLang="en-US" sz="1900" dirty="0">
              <a:solidFill>
                <a:prstClr val="black">
                  <a:lumMod val="65000"/>
                  <a:lumOff val="35000"/>
                </a:prstClr>
              </a:solidFill>
            </a:endParaRP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Multiple Births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Mental Health First Aid</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Ophthalmology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Asthma </a:t>
            </a:r>
          </a:p>
          <a:p>
            <a:pPr>
              <a:lnSpc>
                <a:spcPct val="72000"/>
              </a:lnSpc>
              <a:spcBef>
                <a:spcPts val="1200"/>
              </a:spcBef>
              <a:buClr>
                <a:srgbClr val="1D1D1D"/>
              </a:buClr>
              <a:buFont typeface="Wingdings" pitchFamily="2" charset="2"/>
              <a:buChar char="Ø"/>
              <a:defRPr/>
            </a:pPr>
            <a:r>
              <a:rPr lang="en-US" altLang="en-US" sz="1900" dirty="0">
                <a:solidFill>
                  <a:prstClr val="black">
                    <a:lumMod val="65000"/>
                    <a:lumOff val="35000"/>
                  </a:prstClr>
                </a:solidFill>
              </a:rPr>
              <a:t>Contraception</a:t>
            </a:r>
          </a:p>
        </p:txBody>
      </p:sp>
      <p:cxnSp>
        <p:nvCxnSpPr>
          <p:cNvPr id="10" name="Straight Connector 9"/>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7D4484B6-ACA4-44EC-BA58-5F764C3EBCC6}"/>
              </a:ext>
            </a:extLst>
          </p:cNvPr>
          <p:cNvGrpSpPr/>
          <p:nvPr/>
        </p:nvGrpSpPr>
        <p:grpSpPr>
          <a:xfrm>
            <a:off x="8328248" y="5781381"/>
            <a:ext cx="3488400" cy="765219"/>
            <a:chOff x="7979970" y="5898121"/>
            <a:chExt cx="3866361" cy="765219"/>
          </a:xfrm>
        </p:grpSpPr>
        <p:pic>
          <p:nvPicPr>
            <p:cNvPr id="12" name="Picture 11">
              <a:extLst>
                <a:ext uri="{FF2B5EF4-FFF2-40B4-BE49-F238E27FC236}">
                  <a16:creationId xmlns:a16="http://schemas.microsoft.com/office/drawing/2014/main" xmlns="" id="{2D91F412-85C3-4DF6-B3C0-50324D55B5F3}"/>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0"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03BA1BE0-B0B8-413C-94BF-6071F934CC2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0" y="5959517"/>
              <a:ext cx="2289831" cy="565827"/>
            </a:xfrm>
            <a:prstGeom prst="rect">
              <a:avLst/>
            </a:prstGeom>
          </p:spPr>
        </p:pic>
      </p:grpSp>
    </p:spTree>
    <p:extLst>
      <p:ext uri="{BB962C8B-B14F-4D97-AF65-F5344CB8AC3E}">
        <p14:creationId xmlns="" xmlns:p14="http://schemas.microsoft.com/office/powerpoint/2010/main" val="13143930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
            <a:ext cx="12192000" cy="1280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Title 1"/>
          <p:cNvSpPr txBox="1">
            <a:spLocks/>
          </p:cNvSpPr>
          <p:nvPr/>
        </p:nvSpPr>
        <p:spPr>
          <a:xfrm>
            <a:off x="609600" y="71967"/>
            <a:ext cx="10972800" cy="1143000"/>
          </a:xfrm>
          <a:prstGeom prst="rect">
            <a:avLst/>
          </a:prstGeom>
        </p:spPr>
        <p:txBody>
          <a:bodyPr vert="horz" lIns="91434" tIns="45718" rIns="91434" bIns="4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09529B"/>
                </a:solidFill>
              </a:rPr>
              <a:t>Next steps……</a:t>
            </a: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12" name="Straight Connector 11"/>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7EEC3B13-F6BF-49E1-8B20-F26475AA7714}"/>
              </a:ext>
            </a:extLst>
          </p:cNvPr>
          <p:cNvSpPr txBox="1">
            <a:spLocks/>
          </p:cNvSpPr>
          <p:nvPr/>
        </p:nvSpPr>
        <p:spPr>
          <a:xfrm>
            <a:off x="609600" y="1716469"/>
            <a:ext cx="10972800" cy="4525963"/>
          </a:xfrm>
          <a:prstGeom prst="rect">
            <a:avLst/>
          </a:prstGeom>
        </p:spPr>
        <p:txBody>
          <a:bodyPr lIns="91434" tIns="45718" rIns="91434" bIns="45718">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fontAlgn="base" hangingPunct="0">
              <a:spcBef>
                <a:spcPct val="0"/>
              </a:spcBef>
              <a:spcAft>
                <a:spcPct val="0"/>
              </a:spcAft>
              <a:buFont typeface="Wingdings" pitchFamily="2" charset="2"/>
              <a:buChar char="Ø"/>
            </a:pPr>
            <a:r>
              <a:rPr lang="en-GB" altLang="en-US" sz="2800" dirty="0">
                <a:solidFill>
                  <a:prstClr val="black">
                    <a:lumMod val="65000"/>
                    <a:lumOff val="35000"/>
                  </a:prstClr>
                </a:solidFill>
                <a:latin typeface="Calibri Light" charset="0"/>
                <a:ea typeface="Calibri Light" charset="0"/>
                <a:cs typeface="Calibri Light" charset="0"/>
              </a:rPr>
              <a:t>Support recruitment of new roles in primary care</a:t>
            </a:r>
          </a:p>
          <a:p>
            <a:pPr marL="0" indent="0" eaLnBrk="0" fontAlgn="base" hangingPunct="0">
              <a:spcBef>
                <a:spcPct val="0"/>
              </a:spcBef>
              <a:spcAft>
                <a:spcPct val="0"/>
              </a:spcAft>
              <a:buNone/>
            </a:pPr>
            <a:endParaRPr lang="en-GB" altLang="en-US" sz="2800" dirty="0">
              <a:solidFill>
                <a:prstClr val="black">
                  <a:lumMod val="65000"/>
                  <a:lumOff val="35000"/>
                </a:prstClr>
              </a:solidFill>
              <a:latin typeface="Calibri Light" charset="0"/>
              <a:ea typeface="Calibri Light" charset="0"/>
              <a:cs typeface="Calibri Light" charset="0"/>
            </a:endParaRPr>
          </a:p>
          <a:p>
            <a:pPr eaLnBrk="0" fontAlgn="base" hangingPunct="0">
              <a:spcBef>
                <a:spcPct val="0"/>
              </a:spcBef>
              <a:spcAft>
                <a:spcPct val="0"/>
              </a:spcAft>
              <a:buFont typeface="Wingdings" panose="05000000000000000000" pitchFamily="2" charset="2"/>
              <a:buChar char="Ø"/>
            </a:pPr>
            <a:r>
              <a:rPr lang="en-GB" altLang="en-US" sz="2800" dirty="0">
                <a:solidFill>
                  <a:prstClr val="black">
                    <a:lumMod val="65000"/>
                    <a:lumOff val="35000"/>
                  </a:prstClr>
                </a:solidFill>
                <a:latin typeface="Calibri Light" charset="0"/>
                <a:ea typeface="Calibri Light" charset="0"/>
                <a:cs typeface="Calibri Light" charset="0"/>
              </a:rPr>
              <a:t>Increase placement opportunities</a:t>
            </a:r>
          </a:p>
          <a:p>
            <a:pPr marL="0" indent="0" eaLnBrk="0" fontAlgn="base" hangingPunct="0">
              <a:spcBef>
                <a:spcPct val="0"/>
              </a:spcBef>
              <a:spcAft>
                <a:spcPct val="0"/>
              </a:spcAft>
              <a:buNone/>
            </a:pPr>
            <a:endParaRPr lang="en-GB" altLang="en-US" sz="2800" dirty="0">
              <a:solidFill>
                <a:prstClr val="black">
                  <a:lumMod val="65000"/>
                  <a:lumOff val="35000"/>
                </a:prstClr>
              </a:solidFill>
              <a:latin typeface="Calibri Light" charset="0"/>
              <a:ea typeface="Calibri Light" charset="0"/>
              <a:cs typeface="Calibri Light" charset="0"/>
            </a:endParaRPr>
          </a:p>
          <a:p>
            <a:pPr eaLnBrk="0" fontAlgn="base" hangingPunct="0">
              <a:spcBef>
                <a:spcPct val="0"/>
              </a:spcBef>
              <a:spcAft>
                <a:spcPct val="0"/>
              </a:spcAft>
              <a:buFont typeface="Wingdings" pitchFamily="2" charset="2"/>
              <a:buChar char="Ø"/>
            </a:pPr>
            <a:r>
              <a:rPr lang="en-GB" altLang="en-US" sz="2800" dirty="0">
                <a:solidFill>
                  <a:prstClr val="black">
                    <a:lumMod val="65000"/>
                    <a:lumOff val="35000"/>
                  </a:prstClr>
                </a:solidFill>
                <a:latin typeface="Calibri Light" charset="0"/>
                <a:ea typeface="Calibri Light" charset="0"/>
                <a:cs typeface="Calibri Light" charset="0"/>
              </a:rPr>
              <a:t>Increase in number of apprentices</a:t>
            </a:r>
          </a:p>
          <a:p>
            <a:pPr eaLnBrk="0" fontAlgn="base" hangingPunct="0">
              <a:spcBef>
                <a:spcPct val="0"/>
              </a:spcBef>
              <a:spcAft>
                <a:spcPct val="0"/>
              </a:spcAft>
              <a:buFont typeface="Wingdings" pitchFamily="2" charset="2"/>
              <a:buChar char="Ø"/>
            </a:pPr>
            <a:endParaRPr lang="en-GB" altLang="en-US" sz="2800" dirty="0">
              <a:solidFill>
                <a:prstClr val="black">
                  <a:lumMod val="65000"/>
                  <a:lumOff val="35000"/>
                </a:prstClr>
              </a:solidFill>
              <a:latin typeface="Calibri Light" charset="0"/>
              <a:ea typeface="Calibri Light" charset="0"/>
              <a:cs typeface="Calibri Light" charset="0"/>
            </a:endParaRPr>
          </a:p>
          <a:p>
            <a:pPr eaLnBrk="0" fontAlgn="base" hangingPunct="0">
              <a:spcBef>
                <a:spcPct val="0"/>
              </a:spcBef>
              <a:spcAft>
                <a:spcPct val="0"/>
              </a:spcAft>
              <a:buFont typeface="Wingdings" pitchFamily="2" charset="2"/>
              <a:buChar char="Ø"/>
            </a:pPr>
            <a:r>
              <a:rPr lang="en-GB" altLang="en-US" sz="2800" dirty="0">
                <a:solidFill>
                  <a:prstClr val="black">
                    <a:lumMod val="65000"/>
                    <a:lumOff val="35000"/>
                  </a:prstClr>
                </a:solidFill>
                <a:latin typeface="Calibri Light" charset="0"/>
                <a:ea typeface="Calibri Light" charset="0"/>
                <a:cs typeface="Calibri Light" charset="0"/>
              </a:rPr>
              <a:t>Engagement </a:t>
            </a:r>
            <a:r>
              <a:rPr lang="en-GB" altLang="en-US" sz="2800" dirty="0" smtClean="0">
                <a:solidFill>
                  <a:prstClr val="black">
                    <a:lumMod val="65000"/>
                    <a:lumOff val="35000"/>
                  </a:prstClr>
                </a:solidFill>
                <a:latin typeface="Calibri Light" charset="0"/>
                <a:ea typeface="Calibri Light" charset="0"/>
                <a:cs typeface="Calibri Light" charset="0"/>
              </a:rPr>
              <a:t>opportunities</a:t>
            </a:r>
          </a:p>
          <a:p>
            <a:pPr eaLnBrk="0" fontAlgn="base" hangingPunct="0">
              <a:spcBef>
                <a:spcPct val="0"/>
              </a:spcBef>
              <a:spcAft>
                <a:spcPct val="0"/>
              </a:spcAft>
              <a:buFont typeface="Wingdings" pitchFamily="2" charset="2"/>
              <a:buChar char="Ø"/>
            </a:pPr>
            <a:endParaRPr lang="en-GB" altLang="en-US" sz="2800" dirty="0" smtClean="0">
              <a:solidFill>
                <a:prstClr val="black">
                  <a:lumMod val="65000"/>
                  <a:lumOff val="35000"/>
                </a:prstClr>
              </a:solidFill>
              <a:latin typeface="Calibri Light" charset="0"/>
              <a:ea typeface="Calibri Light" charset="0"/>
              <a:cs typeface="Calibri Light" charset="0"/>
            </a:endParaRPr>
          </a:p>
          <a:p>
            <a:pPr eaLnBrk="0" fontAlgn="base" hangingPunct="0">
              <a:spcBef>
                <a:spcPct val="0"/>
              </a:spcBef>
              <a:spcAft>
                <a:spcPct val="0"/>
              </a:spcAft>
              <a:buFont typeface="Wingdings" pitchFamily="2" charset="2"/>
              <a:buChar char="Ø"/>
            </a:pPr>
            <a:r>
              <a:rPr lang="en-GB" altLang="en-US" sz="2800" dirty="0" smtClean="0">
                <a:solidFill>
                  <a:prstClr val="black">
                    <a:lumMod val="65000"/>
                    <a:lumOff val="35000"/>
                  </a:prstClr>
                </a:solidFill>
                <a:latin typeface="Calibri Light" charset="0"/>
                <a:ea typeface="Calibri Light" charset="0"/>
                <a:cs typeface="Calibri Light" charset="0"/>
              </a:rPr>
              <a:t>Promote and support CPD and training within Primary Care</a:t>
            </a:r>
            <a:endParaRPr lang="en-GB" altLang="en-US" sz="2800" dirty="0">
              <a:solidFill>
                <a:prstClr val="black">
                  <a:lumMod val="65000"/>
                  <a:lumOff val="35000"/>
                </a:prstClr>
              </a:solidFill>
              <a:latin typeface="Calibri Light" charset="0"/>
              <a:ea typeface="Calibri Light" charset="0"/>
              <a:cs typeface="Calibri Light" charset="0"/>
            </a:endParaRPr>
          </a:p>
          <a:p>
            <a:pPr eaLnBrk="0" fontAlgn="base" hangingPunct="0">
              <a:spcBef>
                <a:spcPct val="0"/>
              </a:spcBef>
              <a:spcAft>
                <a:spcPct val="0"/>
              </a:spcAft>
              <a:buFont typeface="Wingdings" pitchFamily="2" charset="2"/>
              <a:buChar char="Ø"/>
            </a:pPr>
            <a:endParaRPr lang="en-GB" altLang="en-US" sz="2800" dirty="0">
              <a:solidFill>
                <a:prstClr val="black">
                  <a:lumMod val="65000"/>
                  <a:lumOff val="35000"/>
                </a:prstClr>
              </a:solidFill>
              <a:latin typeface="Calibri Light" charset="0"/>
              <a:ea typeface="Calibri Light" charset="0"/>
              <a:cs typeface="Calibri Light" charset="0"/>
            </a:endParaRPr>
          </a:p>
        </p:txBody>
      </p:sp>
    </p:spTree>
    <p:extLst>
      <p:ext uri="{BB962C8B-B14F-4D97-AF65-F5344CB8AC3E}">
        <p14:creationId xmlns="" xmlns:p14="http://schemas.microsoft.com/office/powerpoint/2010/main" val="890415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TIME AND REMEMBER……YOU GOT THIS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528048" y="2204864"/>
            <a:ext cx="4493682" cy="2938214"/>
          </a:xfrm>
        </p:spPr>
      </p:pic>
    </p:spTree>
    <p:extLst>
      <p:ext uri="{BB962C8B-B14F-4D97-AF65-F5344CB8AC3E}">
        <p14:creationId xmlns="" xmlns:p14="http://schemas.microsoft.com/office/powerpoint/2010/main" val="346620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 y="0"/>
            <a:ext cx="12375649" cy="6858000"/>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endParaRPr>
          </a:p>
        </p:txBody>
      </p:sp>
      <p:graphicFrame>
        <p:nvGraphicFramePr>
          <p:cNvPr id="3" name="Table 2">
            <a:extLst>
              <a:ext uri="{FF2B5EF4-FFF2-40B4-BE49-F238E27FC236}">
                <a16:creationId xmlns:a16="http://schemas.microsoft.com/office/drawing/2014/main" xmlns="" id="{ABF30574-60E2-4146-A7AD-F553C5710B6A}"/>
              </a:ext>
            </a:extLst>
          </p:cNvPr>
          <p:cNvGraphicFramePr>
            <a:graphicFrameLocks noGrp="1"/>
          </p:cNvGraphicFramePr>
          <p:nvPr>
            <p:extLst>
              <p:ext uri="{D42A27DB-BD31-4B8C-83A1-F6EECF244321}">
                <p14:modId xmlns="" xmlns:p14="http://schemas.microsoft.com/office/powerpoint/2010/main" val="1802203401"/>
              </p:ext>
            </p:extLst>
          </p:nvPr>
        </p:nvGraphicFramePr>
        <p:xfrm>
          <a:off x="380960" y="822960"/>
          <a:ext cx="11466346" cy="6035040"/>
        </p:xfrm>
        <a:graphic>
          <a:graphicData uri="http://schemas.openxmlformats.org/drawingml/2006/table">
            <a:tbl>
              <a:tblPr firstRow="1" bandRow="1">
                <a:tableStyleId>{5C22544A-7EE6-4342-B048-85BDC9FD1C3A}</a:tableStyleId>
              </a:tblPr>
              <a:tblGrid>
                <a:gridCol w="5555935">
                  <a:extLst>
                    <a:ext uri="{9D8B030D-6E8A-4147-A177-3AD203B41FA5}">
                      <a16:colId xmlns:a16="http://schemas.microsoft.com/office/drawing/2014/main" xmlns="" val="3832873789"/>
                    </a:ext>
                  </a:extLst>
                </a:gridCol>
                <a:gridCol w="5910411">
                  <a:extLst>
                    <a:ext uri="{9D8B030D-6E8A-4147-A177-3AD203B41FA5}">
                      <a16:colId xmlns:a16="http://schemas.microsoft.com/office/drawing/2014/main" xmlns="" val="952452063"/>
                    </a:ext>
                  </a:extLst>
                </a:gridCol>
              </a:tblGrid>
              <a:tr h="1191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dirty="0" smtClean="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529B"/>
                    </a:solidFill>
                  </a:tcPr>
                </a:tc>
                <a:tc hMerge="1">
                  <a:txBody>
                    <a:bodyPr/>
                    <a:lstStyle/>
                    <a:p>
                      <a:endParaRPr lang="en-GB" sz="2400" dirty="0"/>
                    </a:p>
                  </a:txBody>
                  <a:tcPr/>
                </a:tc>
                <a:extLst>
                  <a:ext uri="{0D108BD9-81ED-4DB2-BD59-A6C34878D82A}">
                    <a16:rowId xmlns:a16="http://schemas.microsoft.com/office/drawing/2014/main" xmlns="" val="3192325106"/>
                  </a:ext>
                </a:extLst>
              </a:tr>
              <a:tr h="5128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Dr Jayne </a:t>
                      </a:r>
                      <a:r>
                        <a:rPr lang="en-GB" sz="2400" kern="1200" dirty="0" err="1" smtClean="0">
                          <a:solidFill>
                            <a:schemeClr val="bg1"/>
                          </a:solidFill>
                          <a:effectLst/>
                          <a:latin typeface="+mn-lt"/>
                          <a:ea typeface="+mn-ea"/>
                          <a:cs typeface="+mn-cs"/>
                        </a:rPr>
                        <a:t>Tullett</a:t>
                      </a:r>
                      <a:endParaRPr lang="en-GB" sz="2400" kern="1200" dirty="0" smtClean="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Training </a:t>
                      </a:r>
                      <a:r>
                        <a:rPr lang="en-GB" sz="2400" kern="1200" dirty="0">
                          <a:solidFill>
                            <a:schemeClr val="bg1"/>
                          </a:solidFill>
                          <a:effectLst/>
                          <a:latin typeface="+mn-lt"/>
                          <a:ea typeface="+mn-ea"/>
                          <a:cs typeface="+mn-cs"/>
                        </a:rPr>
                        <a:t>Hub Lead</a:t>
                      </a:r>
                    </a:p>
                    <a:p>
                      <a:r>
                        <a:rPr lang="en-GB" sz="2400" kern="1200" dirty="0">
                          <a:solidFill>
                            <a:schemeClr val="bg1"/>
                          </a:solidFill>
                          <a:effectLst/>
                          <a:latin typeface="+mn-lt"/>
                          <a:ea typeface="+mn-ea"/>
                          <a:cs typeface="+mn-cs"/>
                        </a:rPr>
                        <a:t>E: j.tullett@nhs.net</a:t>
                      </a:r>
                    </a:p>
                    <a:p>
                      <a:r>
                        <a:rPr lang="en-GB" sz="2400" kern="1200" dirty="0">
                          <a:solidFill>
                            <a:schemeClr val="bg1"/>
                          </a:solidFill>
                          <a:effectLst/>
                          <a:latin typeface="+mn-lt"/>
                          <a:ea typeface="+mn-ea"/>
                          <a:cs typeface="+mn-cs"/>
                        </a:rPr>
                        <a:t>DD: 0121 483 2133</a:t>
                      </a:r>
                    </a:p>
                    <a:p>
                      <a:r>
                        <a:rPr lang="en-GB" sz="2400" kern="1200" dirty="0">
                          <a:solidFill>
                            <a:schemeClr val="bg1"/>
                          </a:solidFill>
                          <a:effectLst/>
                          <a:latin typeface="+mn-lt"/>
                          <a:ea typeface="+mn-ea"/>
                          <a:cs typeface="+mn-cs"/>
                        </a:rPr>
                        <a:t>M: 07428 </a:t>
                      </a:r>
                      <a:r>
                        <a:rPr lang="en-GB" sz="2400" kern="1200" dirty="0" smtClean="0">
                          <a:solidFill>
                            <a:schemeClr val="bg1"/>
                          </a:solidFill>
                          <a:effectLst/>
                          <a:latin typeface="+mn-lt"/>
                          <a:ea typeface="+mn-ea"/>
                          <a:cs typeface="+mn-cs"/>
                        </a:rPr>
                        <a:t>564729</a:t>
                      </a:r>
                    </a:p>
                    <a:p>
                      <a:endParaRPr lang="en-GB" sz="2400" kern="1200" dirty="0">
                        <a:solidFill>
                          <a:schemeClr val="bg1"/>
                        </a:solidFill>
                        <a:effectLst/>
                        <a:latin typeface="+mn-lt"/>
                        <a:ea typeface="+mn-ea"/>
                        <a:cs typeface="+mn-cs"/>
                      </a:endParaRPr>
                    </a:p>
                    <a:p>
                      <a:endParaRPr lang="en-GB" sz="15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Sylviann Thorpe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Governance</a:t>
                      </a:r>
                      <a:r>
                        <a:rPr lang="en-GB" sz="2400" baseline="0" dirty="0">
                          <a:solidFill>
                            <a:schemeClr val="bg1"/>
                          </a:solidFill>
                        </a:rPr>
                        <a:t> and Training Officer</a:t>
                      </a:r>
                      <a:endParaRPr lang="en-GB" sz="2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E: sylviann.thorpe@nhs.net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schemeClr val="bg1"/>
                        </a:solidFill>
                      </a:endParaRPr>
                    </a:p>
                    <a:p>
                      <a:endParaRPr lang="en-GB" sz="2400" dirty="0">
                        <a:solidFill>
                          <a:schemeClr val="bg1"/>
                        </a:solidFill>
                      </a:endParaRPr>
                    </a:p>
                    <a:p>
                      <a:endParaRPr lang="en-GB" sz="2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52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Susan Brookes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Practice Nurse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E:  </a:t>
                      </a:r>
                      <a:r>
                        <a:rPr lang="en-GB" sz="2400" dirty="0" smtClean="0">
                          <a:solidFill>
                            <a:schemeClr val="bg1"/>
                          </a:solidFill>
                          <a:hlinkClick r:id="rId3"/>
                        </a:rPr>
                        <a:t>Bsoltraininghub.Nurses@nhs.net</a:t>
                      </a:r>
                      <a:endParaRPr lang="en-GB" sz="24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M : 07407115108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smtClean="0">
                          <a:solidFill>
                            <a:schemeClr val="bg1"/>
                          </a:solidFill>
                        </a:rPr>
                        <a:t>Maha</a:t>
                      </a:r>
                      <a:r>
                        <a:rPr lang="en-GB" sz="2400" dirty="0" smtClean="0">
                          <a:solidFill>
                            <a:schemeClr val="bg1"/>
                          </a:solidFill>
                        </a:rPr>
                        <a:t> </a:t>
                      </a:r>
                      <a:r>
                        <a:rPr lang="en-GB" sz="2400" dirty="0" err="1" smtClean="0">
                          <a:solidFill>
                            <a:schemeClr val="bg1"/>
                          </a:solidFill>
                        </a:rPr>
                        <a:t>Waraich</a:t>
                      </a:r>
                      <a:r>
                        <a:rPr lang="en-GB" sz="2400" dirty="0" smtClean="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Pharmacy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E: maha.waraich@nhs.net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smtClean="0">
                          <a:solidFill>
                            <a:schemeClr val="bg1"/>
                          </a:solidFill>
                        </a:rPr>
                        <a:t>Ramandeep</a:t>
                      </a:r>
                      <a:r>
                        <a:rPr lang="en-GB" sz="2400" dirty="0" smtClean="0">
                          <a:solidFill>
                            <a:schemeClr val="bg1"/>
                          </a:solidFill>
                        </a:rPr>
                        <a:t> </a:t>
                      </a:r>
                      <a:r>
                        <a:rPr lang="en-GB" sz="2400" dirty="0" err="1" smtClean="0">
                          <a:solidFill>
                            <a:schemeClr val="bg1"/>
                          </a:solidFill>
                        </a:rPr>
                        <a:t>Kaur</a:t>
                      </a:r>
                      <a:r>
                        <a:rPr lang="en-GB" sz="2400" dirty="0" smtClean="0">
                          <a:solidFill>
                            <a:schemeClr val="bg1"/>
                          </a:solidFill>
                        </a:rPr>
                        <a:t> </a:t>
                      </a:r>
                      <a:r>
                        <a:rPr lang="en-GB" sz="2400" dirty="0" err="1" smtClean="0">
                          <a:solidFill>
                            <a:schemeClr val="bg1"/>
                          </a:solidFill>
                        </a:rPr>
                        <a:t>Sandhu</a:t>
                      </a:r>
                      <a:endParaRPr lang="en-GB" sz="24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Pharmacy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rPr>
                        <a:t>E: ramandeep.sandhu@nhs.net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9529B"/>
                    </a:solidFill>
                  </a:tcPr>
                </a:tc>
                <a:extLst>
                  <a:ext uri="{0D108BD9-81ED-4DB2-BD59-A6C34878D82A}">
                    <a16:rowId xmlns:a16="http://schemas.microsoft.com/office/drawing/2014/main" xmlns="" val="841495767"/>
                  </a:ext>
                </a:extLst>
              </a:tr>
            </a:tbl>
          </a:graphicData>
        </a:graphic>
      </p:graphicFrame>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07373" y="404667"/>
            <a:ext cx="3891103" cy="961508"/>
          </a:xfrm>
          <a:prstGeom prst="rect">
            <a:avLst/>
          </a:prstGeom>
        </p:spPr>
      </p:pic>
    </p:spTree>
    <p:extLst>
      <p:ext uri="{BB962C8B-B14F-4D97-AF65-F5344CB8AC3E}">
        <p14:creationId xmlns="" xmlns:p14="http://schemas.microsoft.com/office/powerpoint/2010/main" val="204816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
            <a:ext cx="12192000" cy="1280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Title 1"/>
          <p:cNvSpPr txBox="1">
            <a:spLocks/>
          </p:cNvSpPr>
          <p:nvPr/>
        </p:nvSpPr>
        <p:spPr>
          <a:xfrm>
            <a:off x="609600" y="71967"/>
            <a:ext cx="10972800" cy="1143000"/>
          </a:xfrm>
          <a:prstGeom prst="rect">
            <a:avLst/>
          </a:prstGeom>
        </p:spPr>
        <p:txBody>
          <a:bodyPr vert="horz" lIns="91434" tIns="45718" rIns="91434" bIns="4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09529B"/>
                </a:solidFill>
              </a:rPr>
              <a:t>Training Hub</a:t>
            </a: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12" name="Straight Connector 11"/>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xmlns="" id="{7EEC3B13-F6BF-49E1-8B20-F26475AA7714}"/>
              </a:ext>
            </a:extLst>
          </p:cNvPr>
          <p:cNvSpPr txBox="1">
            <a:spLocks/>
          </p:cNvSpPr>
          <p:nvPr/>
        </p:nvSpPr>
        <p:spPr>
          <a:xfrm>
            <a:off x="609600" y="1503913"/>
            <a:ext cx="10972800" cy="4525963"/>
          </a:xfrm>
          <a:prstGeom prst="rect">
            <a:avLst/>
          </a:prstGeom>
        </p:spPr>
        <p:txBody>
          <a:bodyPr lIns="91434" tIns="45718" rIns="91434" bIns="45718">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Formerly known as Community Education Provider Network (CEPN)</a:t>
            </a:r>
          </a:p>
          <a:p>
            <a:pPr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A way of </a:t>
            </a:r>
            <a:r>
              <a:rPr lang="en-GB" altLang="en-US" sz="2300" dirty="0" smtClean="0">
                <a:solidFill>
                  <a:prstClr val="black">
                    <a:lumMod val="65000"/>
                    <a:lumOff val="35000"/>
                  </a:prstClr>
                </a:solidFill>
                <a:latin typeface="Calibri Light" charset="0"/>
                <a:ea typeface="Calibri Light" charset="0"/>
                <a:cs typeface="Calibri Light" charset="0"/>
              </a:rPr>
              <a:t>developing the </a:t>
            </a:r>
            <a:r>
              <a:rPr lang="en-GB" altLang="en-US" sz="2300" dirty="0">
                <a:solidFill>
                  <a:prstClr val="black">
                    <a:lumMod val="65000"/>
                    <a:lumOff val="35000"/>
                  </a:prstClr>
                </a:solidFill>
                <a:latin typeface="Calibri Light" charset="0"/>
                <a:ea typeface="Calibri Light" charset="0"/>
                <a:cs typeface="Calibri Light" charset="0"/>
              </a:rPr>
              <a:t>primary care workforce in response to the health agenda and new care models</a:t>
            </a:r>
          </a:p>
          <a:p>
            <a:pPr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Funded by HEE</a:t>
            </a:r>
          </a:p>
          <a:p>
            <a:pPr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Hosted by South Doc Services</a:t>
            </a:r>
          </a:p>
          <a:p>
            <a:pPr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Connect employers across locality with stakeholders including CCG, BSOL practices, </a:t>
            </a:r>
          </a:p>
          <a:p>
            <a:pPr marL="0" indent="0" eaLnBrk="0" fontAlgn="base" hangingPunct="0">
              <a:spcBef>
                <a:spcPct val="0"/>
              </a:spcBef>
              <a:spcAft>
                <a:spcPct val="0"/>
              </a:spcAft>
              <a:buNone/>
            </a:pPr>
            <a:r>
              <a:rPr lang="en-GB" altLang="en-US" sz="2300" dirty="0">
                <a:solidFill>
                  <a:prstClr val="black">
                    <a:lumMod val="65000"/>
                    <a:lumOff val="35000"/>
                  </a:prstClr>
                </a:solidFill>
                <a:latin typeface="Calibri Light" charset="0"/>
                <a:ea typeface="Calibri Light" charset="0"/>
                <a:cs typeface="Calibri Light" charset="0"/>
              </a:rPr>
              <a:t>      </a:t>
            </a:r>
            <a:r>
              <a:rPr lang="en-GB" altLang="en-US" sz="2300" dirty="0" smtClean="0">
                <a:solidFill>
                  <a:prstClr val="black">
                    <a:lumMod val="65000"/>
                    <a:lumOff val="35000"/>
                  </a:prstClr>
                </a:solidFill>
                <a:latin typeface="Calibri Light" charset="0"/>
                <a:ea typeface="Calibri Light" charset="0"/>
                <a:cs typeface="Calibri Light" charset="0"/>
              </a:rPr>
              <a:t>HEE, </a:t>
            </a:r>
            <a:r>
              <a:rPr lang="en-GB" altLang="en-US" sz="2300" dirty="0">
                <a:solidFill>
                  <a:prstClr val="black">
                    <a:lumMod val="65000"/>
                    <a:lumOff val="35000"/>
                  </a:prstClr>
                </a:solidFill>
                <a:latin typeface="Calibri Light" charset="0"/>
                <a:ea typeface="Calibri Light" charset="0"/>
                <a:cs typeface="Calibri Light" charset="0"/>
              </a:rPr>
              <a:t>universities and </a:t>
            </a:r>
            <a:r>
              <a:rPr lang="en-GB" altLang="en-US" sz="2300" dirty="0" smtClean="0">
                <a:solidFill>
                  <a:prstClr val="black">
                    <a:lumMod val="65000"/>
                    <a:lumOff val="35000"/>
                  </a:prstClr>
                </a:solidFill>
                <a:latin typeface="Calibri Light" charset="0"/>
                <a:ea typeface="Calibri Light" charset="0"/>
                <a:cs typeface="Calibri Light" charset="0"/>
              </a:rPr>
              <a:t>colleges by </a:t>
            </a:r>
            <a:r>
              <a:rPr lang="en-GB" altLang="en-US" sz="2300" dirty="0">
                <a:solidFill>
                  <a:prstClr val="black">
                    <a:lumMod val="65000"/>
                    <a:lumOff val="35000"/>
                  </a:prstClr>
                </a:solidFill>
                <a:latin typeface="Calibri Light" charset="0"/>
                <a:ea typeface="Calibri Light" charset="0"/>
                <a:cs typeface="Calibri Light" charset="0"/>
              </a:rPr>
              <a:t>providing a </a:t>
            </a:r>
            <a:r>
              <a:rPr lang="en-GB" altLang="en-US" sz="2300" dirty="0" smtClean="0">
                <a:solidFill>
                  <a:prstClr val="black">
                    <a:lumMod val="65000"/>
                    <a:lumOff val="35000"/>
                  </a:prstClr>
                </a:solidFill>
                <a:latin typeface="Calibri Light" charset="0"/>
                <a:ea typeface="Calibri Light" charset="0"/>
                <a:cs typeface="Calibri Light" charset="0"/>
              </a:rPr>
              <a:t>network.</a:t>
            </a:r>
          </a:p>
          <a:p>
            <a:pPr marL="0" indent="0" eaLnBrk="0" fontAlgn="base" hangingPunct="0">
              <a:spcBef>
                <a:spcPct val="0"/>
              </a:spcBef>
              <a:spcAft>
                <a:spcPct val="0"/>
              </a:spcAft>
              <a:buNone/>
            </a:pPr>
            <a:endParaRPr lang="en-GB" altLang="en-US" sz="2300" dirty="0" smtClean="0">
              <a:solidFill>
                <a:prstClr val="black">
                  <a:lumMod val="65000"/>
                  <a:lumOff val="35000"/>
                </a:prstClr>
              </a:solidFill>
              <a:latin typeface="Calibri Light" charset="0"/>
              <a:ea typeface="Calibri Light" charset="0"/>
              <a:cs typeface="Calibri Light" charset="0"/>
            </a:endParaRPr>
          </a:p>
          <a:p>
            <a:pPr marL="0" indent="0" eaLnBrk="0" fontAlgn="base" hangingPunct="0">
              <a:spcBef>
                <a:spcPct val="0"/>
              </a:spcBef>
              <a:spcAft>
                <a:spcPct val="0"/>
              </a:spcAft>
              <a:buNone/>
            </a:pPr>
            <a:r>
              <a:rPr lang="en-GB" altLang="en-US" sz="2300" dirty="0" smtClean="0">
                <a:solidFill>
                  <a:prstClr val="black">
                    <a:lumMod val="65000"/>
                    <a:lumOff val="35000"/>
                  </a:prstClr>
                </a:solidFill>
                <a:latin typeface="Calibri Light" charset="0"/>
                <a:ea typeface="Calibri Light" charset="0"/>
                <a:cs typeface="Calibri Light" charset="0"/>
              </a:rPr>
              <a:t> Our main responsibilities are:</a:t>
            </a:r>
            <a:endParaRPr lang="en-GB" altLang="en-US" sz="2300" dirty="0">
              <a:solidFill>
                <a:prstClr val="black">
                  <a:lumMod val="65000"/>
                  <a:lumOff val="35000"/>
                </a:prstClr>
              </a:solidFill>
              <a:latin typeface="Calibri Light" charset="0"/>
              <a:ea typeface="Calibri Light" charset="0"/>
              <a:cs typeface="Calibri Light" charset="0"/>
            </a:endParaRPr>
          </a:p>
          <a:p>
            <a:pPr lvl="1"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Collaboration</a:t>
            </a:r>
          </a:p>
          <a:p>
            <a:pPr lvl="1"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Workforce planning</a:t>
            </a:r>
          </a:p>
          <a:p>
            <a:pPr lvl="1"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Training and Education</a:t>
            </a:r>
          </a:p>
          <a:p>
            <a:pPr lvl="1"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New ways of working</a:t>
            </a:r>
          </a:p>
          <a:p>
            <a:pPr lvl="1" eaLnBrk="0" fontAlgn="base" hangingPunct="0">
              <a:spcBef>
                <a:spcPct val="0"/>
              </a:spcBef>
              <a:spcAft>
                <a:spcPct val="0"/>
              </a:spcAft>
              <a:buFont typeface="Wingdings" pitchFamily="2" charset="2"/>
              <a:buChar char="Ø"/>
            </a:pPr>
            <a:r>
              <a:rPr lang="en-GB" altLang="en-US" sz="2300" dirty="0">
                <a:solidFill>
                  <a:prstClr val="black">
                    <a:lumMod val="65000"/>
                    <a:lumOff val="35000"/>
                  </a:prstClr>
                </a:solidFill>
                <a:latin typeface="Calibri Light" charset="0"/>
                <a:ea typeface="Calibri Light" charset="0"/>
                <a:cs typeface="Calibri Light" charset="0"/>
              </a:rPr>
              <a:t>Future sustainability</a:t>
            </a:r>
          </a:p>
        </p:txBody>
      </p:sp>
    </p:spTree>
    <p:extLst>
      <p:ext uri="{BB962C8B-B14F-4D97-AF65-F5344CB8AC3E}">
        <p14:creationId xmlns="" xmlns:p14="http://schemas.microsoft.com/office/powerpoint/2010/main" val="859966228"/>
      </p:ext>
    </p:extLst>
  </p:cSld>
  <p:clrMapOvr>
    <a:masterClrMapping/>
  </p:clrMapOvr>
  <p:transition advTm="4402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3"/>
          <p:cNvSpPr>
            <a:spLocks noChangeArrowheads="1"/>
          </p:cNvSpPr>
          <p:nvPr/>
        </p:nvSpPr>
        <p:spPr bwMode="auto">
          <a:xfrm>
            <a:off x="0" y="2517671"/>
            <a:ext cx="306387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defTabSz="914400" eaLnBrk="0" fontAlgn="base" hangingPunct="0">
              <a:spcBef>
                <a:spcPct val="0"/>
              </a:spcBef>
              <a:spcAft>
                <a:spcPct val="0"/>
              </a:spcAft>
            </a:pPr>
            <a:r>
              <a:rPr lang="en-GB" altLang="en-US" sz="4400" dirty="0">
                <a:solidFill>
                  <a:srgbClr val="FFFFFF"/>
                </a:solidFill>
                <a:latin typeface="Calibri Light" charset="0"/>
                <a:ea typeface="Calibri Light" charset="0"/>
                <a:cs typeface="Calibri Light" charset="0"/>
              </a:rPr>
              <a:t>Current Workforce</a:t>
            </a:r>
            <a:endParaRPr lang="en-US" altLang="en-US" sz="4400" dirty="0">
              <a:solidFill>
                <a:srgbClr val="FFFFFF"/>
              </a:solidFill>
              <a:latin typeface="Calibri Light" charset="0"/>
              <a:ea typeface="Calibri Light" charset="0"/>
              <a:cs typeface="Calibri Light" charset="0"/>
            </a:endParaRPr>
          </a:p>
        </p:txBody>
      </p:sp>
      <p:sp>
        <p:nvSpPr>
          <p:cNvPr id="18" name="Oval 17">
            <a:extLst>
              <a:ext uri="{FF2B5EF4-FFF2-40B4-BE49-F238E27FC236}">
                <a16:creationId xmlns:a16="http://schemas.microsoft.com/office/drawing/2014/main" xmlns="" id="{2F7CE2E7-4764-4C2F-A26F-5A90AFB800C7}"/>
              </a:ext>
            </a:extLst>
          </p:cNvPr>
          <p:cNvSpPr/>
          <p:nvPr/>
        </p:nvSpPr>
        <p:spPr>
          <a:xfrm>
            <a:off x="6570892" y="3429000"/>
            <a:ext cx="2244909" cy="936104"/>
          </a:xfrm>
          <a:prstGeom prst="ellipse">
            <a:avLst/>
          </a:prstGeom>
          <a:solidFill>
            <a:srgbClr val="09529B"/>
          </a:solidFill>
          <a:ln>
            <a:solidFill>
              <a:srgbClr val="09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sp>
        <p:nvSpPr>
          <p:cNvPr id="19" name="TextBox 18">
            <a:extLst>
              <a:ext uri="{FF2B5EF4-FFF2-40B4-BE49-F238E27FC236}">
                <a16:creationId xmlns:a16="http://schemas.microsoft.com/office/drawing/2014/main" xmlns="" id="{0D0339ED-C044-4096-8D89-3D904A425C19}"/>
              </a:ext>
            </a:extLst>
          </p:cNvPr>
          <p:cNvSpPr txBox="1"/>
          <p:nvPr/>
        </p:nvSpPr>
        <p:spPr>
          <a:xfrm>
            <a:off x="6776182" y="3565203"/>
            <a:ext cx="1728192" cy="461665"/>
          </a:xfrm>
          <a:prstGeom prst="rect">
            <a:avLst/>
          </a:prstGeom>
          <a:solidFill>
            <a:srgbClr val="09529B"/>
          </a:solidFill>
        </p:spPr>
        <p:txBody>
          <a:bodyPr wrap="square" rtlCol="0">
            <a:spAutoFit/>
          </a:bodyPr>
          <a:lstStyle/>
          <a:p>
            <a:pPr algn="ctr" defTabSz="914400"/>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grpSp>
        <p:nvGrpSpPr>
          <p:cNvPr id="14" name="Group 13"/>
          <p:cNvGrpSpPr/>
          <p:nvPr/>
        </p:nvGrpSpPr>
        <p:grpSpPr>
          <a:xfrm>
            <a:off x="3647728" y="-104162"/>
            <a:ext cx="8555193" cy="7066324"/>
            <a:chOff x="4884550" y="-13758"/>
            <a:chExt cx="7251643" cy="6858000"/>
          </a:xfrm>
        </p:grpSpPr>
        <p:pic>
          <p:nvPicPr>
            <p:cNvPr id="20" name="Picture 19">
              <a:extLst>
                <a:ext uri="{FF2B5EF4-FFF2-40B4-BE49-F238E27FC236}">
                  <a16:creationId xmlns:a16="http://schemas.microsoft.com/office/drawing/2014/main" xmlns="" id="{EB0448B8-6B77-014C-9EFF-D9D3F9837F1C}"/>
                </a:ext>
              </a:extLst>
            </p:cNvPr>
            <p:cNvPicPr>
              <a:picLocks noChangeAspect="1"/>
            </p:cNvPicPr>
            <p:nvPr/>
          </p:nvPicPr>
          <p:blipFill>
            <a:blip r:embed="rId3"/>
            <a:stretch>
              <a:fillRect/>
            </a:stretch>
          </p:blipFill>
          <p:spPr>
            <a:xfrm>
              <a:off x="4884550" y="-13758"/>
              <a:ext cx="7251643" cy="6858000"/>
            </a:xfrm>
            <a:prstGeom prst="rect">
              <a:avLst/>
            </a:prstGeom>
          </p:spPr>
        </p:pic>
        <p:sp>
          <p:nvSpPr>
            <p:cNvPr id="21" name="Oval 20"/>
            <p:cNvSpPr/>
            <p:nvPr/>
          </p:nvSpPr>
          <p:spPr bwMode="auto">
            <a:xfrm>
              <a:off x="9519392" y="583599"/>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2" name="Oval 21"/>
            <p:cNvSpPr/>
            <p:nvPr/>
          </p:nvSpPr>
          <p:spPr bwMode="auto">
            <a:xfrm>
              <a:off x="10418026" y="1566316"/>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3" name="Oval 22"/>
            <p:cNvSpPr/>
            <p:nvPr/>
          </p:nvSpPr>
          <p:spPr bwMode="auto">
            <a:xfrm>
              <a:off x="8150558" y="5434124"/>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4" name="Oval 23"/>
            <p:cNvSpPr/>
            <p:nvPr/>
          </p:nvSpPr>
          <p:spPr bwMode="auto">
            <a:xfrm>
              <a:off x="6820999" y="5313255"/>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5" name="Oval 24"/>
            <p:cNvSpPr/>
            <p:nvPr/>
          </p:nvSpPr>
          <p:spPr bwMode="auto">
            <a:xfrm>
              <a:off x="5195151" y="3465924"/>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6" name="Oval 25"/>
            <p:cNvSpPr/>
            <p:nvPr/>
          </p:nvSpPr>
          <p:spPr bwMode="auto">
            <a:xfrm>
              <a:off x="5087888" y="2097088"/>
              <a:ext cx="1347209" cy="1331911"/>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7" name="Oval 26"/>
            <p:cNvSpPr/>
            <p:nvPr/>
          </p:nvSpPr>
          <p:spPr bwMode="auto">
            <a:xfrm>
              <a:off x="5759317" y="921177"/>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8" name="Oval 27"/>
            <p:cNvSpPr/>
            <p:nvPr/>
          </p:nvSpPr>
          <p:spPr bwMode="auto">
            <a:xfrm>
              <a:off x="6902591" y="236759"/>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29" name="Oval 28"/>
            <p:cNvSpPr/>
            <p:nvPr/>
          </p:nvSpPr>
          <p:spPr bwMode="auto">
            <a:xfrm>
              <a:off x="10418026" y="4177125"/>
              <a:ext cx="1239946" cy="1239946"/>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grpSp>
    </p:spTree>
    <p:extLst>
      <p:ext uri="{BB962C8B-B14F-4D97-AF65-F5344CB8AC3E}">
        <p14:creationId xmlns="" xmlns:p14="http://schemas.microsoft.com/office/powerpoint/2010/main" val="2837013933"/>
      </p:ext>
    </p:extLst>
  </p:cSld>
  <p:clrMapOvr>
    <a:masterClrMapping/>
  </p:clrMapOvr>
  <p:transition advTm="446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Rectangle 3"/>
          <p:cNvSpPr>
            <a:spLocks noChangeArrowheads="1"/>
          </p:cNvSpPr>
          <p:nvPr/>
        </p:nvSpPr>
        <p:spPr bwMode="auto">
          <a:xfrm>
            <a:off x="1" y="2517674"/>
            <a:ext cx="3063875" cy="1446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8" rIns="91434" bIns="45718">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0" fontAlgn="base" hangingPunct="0">
              <a:spcBef>
                <a:spcPct val="0"/>
              </a:spcBef>
              <a:spcAft>
                <a:spcPct val="0"/>
              </a:spcAft>
            </a:pPr>
            <a:r>
              <a:rPr lang="en-GB" altLang="en-US" sz="4400" dirty="0">
                <a:solidFill>
                  <a:srgbClr val="FFFFFF"/>
                </a:solidFill>
                <a:latin typeface="Calibri Light" charset="0"/>
                <a:ea typeface="Calibri Light" charset="0"/>
                <a:cs typeface="Calibri Light" charset="0"/>
              </a:rPr>
              <a:t>Future Workforce</a:t>
            </a:r>
            <a:endParaRPr lang="en-US" altLang="en-US" sz="4400" dirty="0">
              <a:solidFill>
                <a:srgbClr val="FFFFFF"/>
              </a:solidFill>
              <a:latin typeface="Calibri Light" charset="0"/>
              <a:ea typeface="Calibri Light" charset="0"/>
              <a:cs typeface="Calibri Light" charset="0"/>
            </a:endParaRPr>
          </a:p>
        </p:txBody>
      </p:sp>
      <p:sp>
        <p:nvSpPr>
          <p:cNvPr id="18" name="Oval 17">
            <a:extLst>
              <a:ext uri="{FF2B5EF4-FFF2-40B4-BE49-F238E27FC236}">
                <a16:creationId xmlns:a16="http://schemas.microsoft.com/office/drawing/2014/main" xmlns="" id="{2F7CE2E7-4764-4C2F-A26F-5A90AFB800C7}"/>
              </a:ext>
            </a:extLst>
          </p:cNvPr>
          <p:cNvSpPr/>
          <p:nvPr/>
        </p:nvSpPr>
        <p:spPr>
          <a:xfrm>
            <a:off x="6570892" y="3429000"/>
            <a:ext cx="2244909" cy="936104"/>
          </a:xfrm>
          <a:prstGeom prst="ellipse">
            <a:avLst/>
          </a:prstGeom>
          <a:solidFill>
            <a:srgbClr val="09529B"/>
          </a:solidFill>
          <a:ln>
            <a:solidFill>
              <a:srgbClr val="09529B"/>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9" name="TextBox 18">
            <a:extLst>
              <a:ext uri="{FF2B5EF4-FFF2-40B4-BE49-F238E27FC236}">
                <a16:creationId xmlns:a16="http://schemas.microsoft.com/office/drawing/2014/main" xmlns="" id="{0D0339ED-C044-4096-8D89-3D904A425C19}"/>
              </a:ext>
            </a:extLst>
          </p:cNvPr>
          <p:cNvSpPr txBox="1"/>
          <p:nvPr/>
        </p:nvSpPr>
        <p:spPr>
          <a:xfrm>
            <a:off x="6776183" y="3565208"/>
            <a:ext cx="1728192" cy="461665"/>
          </a:xfrm>
          <a:prstGeom prst="rect">
            <a:avLst/>
          </a:prstGeom>
          <a:solidFill>
            <a:srgbClr val="09529B"/>
          </a:solidFill>
        </p:spPr>
        <p:txBody>
          <a:bodyPr wrap="square" lIns="91434" tIns="45718" rIns="91434" bIns="45718" rtlCol="0">
            <a:spAutoFit/>
          </a:bodyPr>
          <a:lstStyle/>
          <a:p>
            <a:pPr algn="ctr"/>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pic>
        <p:nvPicPr>
          <p:cNvPr id="7" name="Picture 6">
            <a:extLst>
              <a:ext uri="{FF2B5EF4-FFF2-40B4-BE49-F238E27FC236}">
                <a16:creationId xmlns:a16="http://schemas.microsoft.com/office/drawing/2014/main" xmlns="" id="{EB0448B8-6B77-014C-9EFF-D9D3F9837F1C}"/>
              </a:ext>
            </a:extLst>
          </p:cNvPr>
          <p:cNvPicPr>
            <a:picLocks noChangeAspect="1"/>
          </p:cNvPicPr>
          <p:nvPr/>
        </p:nvPicPr>
        <p:blipFill>
          <a:blip r:embed="rId3"/>
          <a:stretch>
            <a:fillRect/>
          </a:stretch>
        </p:blipFill>
        <p:spPr>
          <a:xfrm>
            <a:off x="3719740" y="0"/>
            <a:ext cx="8472265" cy="6858000"/>
          </a:xfrm>
          <a:prstGeom prst="rect">
            <a:avLst/>
          </a:prstGeom>
        </p:spPr>
      </p:pic>
    </p:spTree>
    <p:extLst>
      <p:ext uri="{BB962C8B-B14F-4D97-AF65-F5344CB8AC3E}">
        <p14:creationId xmlns="" xmlns:p14="http://schemas.microsoft.com/office/powerpoint/2010/main" val="82619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Rectangle 3"/>
          <p:cNvSpPr>
            <a:spLocks noChangeArrowheads="1"/>
          </p:cNvSpPr>
          <p:nvPr/>
        </p:nvSpPr>
        <p:spPr bwMode="auto">
          <a:xfrm>
            <a:off x="6149535" y="13605"/>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8" rIns="91434" bIns="45718">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Nursing</a:t>
            </a:r>
          </a:p>
        </p:txBody>
      </p:sp>
      <p:sp>
        <p:nvSpPr>
          <p:cNvPr id="5" name="TextBox 4"/>
          <p:cNvSpPr txBox="1"/>
          <p:nvPr/>
        </p:nvSpPr>
        <p:spPr>
          <a:xfrm>
            <a:off x="5996591" y="832743"/>
            <a:ext cx="5976664" cy="4555089"/>
          </a:xfrm>
          <a:prstGeom prst="rect">
            <a:avLst/>
          </a:prstGeom>
          <a:noFill/>
        </p:spPr>
        <p:txBody>
          <a:bodyPr wrap="square" lIns="91434" tIns="45718" rIns="91434" bIns="45718" rtlCol="0">
            <a:spAutoFit/>
          </a:bodyPr>
          <a:lstStyle/>
          <a:p>
            <a:pPr marL="342874" indent="-342874" eaLnBrk="0" fontAlgn="base" hangingPunct="0">
              <a:spcAft>
                <a:spcPts val="600"/>
              </a:spcAft>
              <a:buFont typeface="Wingdings" panose="05000000000000000000" pitchFamily="2" charset="2"/>
              <a:buChar char="Ø"/>
              <a:defRPr/>
            </a:pPr>
            <a:r>
              <a:rPr lang="en-US" sz="2000" dirty="0">
                <a:solidFill>
                  <a:prstClr val="white"/>
                </a:solidFill>
              </a:rPr>
              <a:t>Work closely with </a:t>
            </a:r>
            <a:r>
              <a:rPr lang="en-US" sz="2000" dirty="0" smtClean="0">
                <a:solidFill>
                  <a:prstClr val="white"/>
                </a:solidFill>
              </a:rPr>
              <a:t>AEI </a:t>
            </a:r>
            <a:r>
              <a:rPr lang="en-US" sz="2000" dirty="0">
                <a:solidFill>
                  <a:prstClr val="white"/>
                </a:solidFill>
              </a:rPr>
              <a:t>to increase the number of undergraduate nurse placements – </a:t>
            </a:r>
            <a:r>
              <a:rPr lang="en-US" sz="2000" dirty="0" smtClean="0">
                <a:solidFill>
                  <a:prstClr val="white"/>
                </a:solidFill>
              </a:rPr>
              <a:t>we currently have about </a:t>
            </a:r>
            <a:r>
              <a:rPr lang="en-US" sz="2000" dirty="0">
                <a:solidFill>
                  <a:prstClr val="white"/>
                </a:solidFill>
              </a:rPr>
              <a:t>50 sites</a:t>
            </a:r>
          </a:p>
          <a:p>
            <a:pPr marL="342874" indent="-342874" eaLnBrk="0" fontAlgn="base" hangingPunct="0">
              <a:spcAft>
                <a:spcPts val="600"/>
              </a:spcAft>
              <a:buFont typeface="Wingdings" panose="05000000000000000000" pitchFamily="2" charset="2"/>
              <a:buChar char="Ø"/>
              <a:defRPr/>
            </a:pPr>
            <a:r>
              <a:rPr lang="en-US" sz="2000" dirty="0" smtClean="0">
                <a:solidFill>
                  <a:prstClr val="white"/>
                </a:solidFill>
              </a:rPr>
              <a:t>Support with changes </a:t>
            </a:r>
            <a:r>
              <a:rPr lang="en-US" sz="2000" dirty="0">
                <a:solidFill>
                  <a:prstClr val="white"/>
                </a:solidFill>
              </a:rPr>
              <a:t>in NMC standards</a:t>
            </a: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Facilitate the training </a:t>
            </a:r>
            <a:r>
              <a:rPr lang="en-GB" sz="2000" dirty="0" smtClean="0">
                <a:solidFill>
                  <a:prstClr val="white"/>
                </a:solidFill>
                <a:sym typeface="Calibri" pitchFamily="34" charset="0"/>
              </a:rPr>
              <a:t>of PA/PS - SSSA</a:t>
            </a:r>
            <a:endParaRPr lang="en-GB" sz="2000" dirty="0">
              <a:solidFill>
                <a:prstClr val="white"/>
              </a:solidFill>
              <a:sym typeface="Calibri" pitchFamily="34" charset="0"/>
            </a:endParaRPr>
          </a:p>
          <a:p>
            <a:pPr marL="342874" indent="-342874"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Facilitate joint </a:t>
            </a:r>
            <a:r>
              <a:rPr lang="en-GB" sz="2000" dirty="0">
                <a:solidFill>
                  <a:prstClr val="white"/>
                </a:solidFill>
                <a:sym typeface="Calibri" pitchFamily="34" charset="0"/>
              </a:rPr>
              <a:t>undergraduate adult and mental nursing </a:t>
            </a:r>
            <a:r>
              <a:rPr lang="en-GB" sz="2000" dirty="0" smtClean="0">
                <a:solidFill>
                  <a:prstClr val="white"/>
                </a:solidFill>
                <a:sym typeface="Calibri" pitchFamily="34" charset="0"/>
              </a:rPr>
              <a:t>placement pathways</a:t>
            </a:r>
            <a:endParaRPr lang="en-GB" sz="2000" dirty="0">
              <a:solidFill>
                <a:prstClr val="white"/>
              </a:solidFill>
              <a:sym typeface="Calibri" pitchFamily="34" charset="0"/>
            </a:endParaRP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Nurse </a:t>
            </a:r>
            <a:r>
              <a:rPr lang="en-GB" sz="2000" dirty="0" smtClean="0">
                <a:solidFill>
                  <a:prstClr val="white"/>
                </a:solidFill>
                <a:sym typeface="Calibri" pitchFamily="34" charset="0"/>
              </a:rPr>
              <a:t>Facilitator </a:t>
            </a:r>
            <a:r>
              <a:rPr lang="en-GB" sz="2000" dirty="0">
                <a:solidFill>
                  <a:prstClr val="white"/>
                </a:solidFill>
                <a:sym typeface="Calibri" pitchFamily="34" charset="0"/>
              </a:rPr>
              <a:t>working across BSOL patch to support the GPN 10 Point Plan</a:t>
            </a: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Link in with NHSE and HEE to deliver GPN initiatives e.g. GP5YFV, 10 Point Plan</a:t>
            </a: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CPD programme – including joint training with RCN, Community Trust and Macmillan</a:t>
            </a: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9" y="3"/>
            <a:ext cx="5863083" cy="56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p:nvSpPr>
        <p:spPr>
          <a:xfrm>
            <a:off x="1520875" y="116632"/>
            <a:ext cx="115212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7" name="Oval 26"/>
          <p:cNvSpPr/>
          <p:nvPr/>
        </p:nvSpPr>
        <p:spPr>
          <a:xfrm>
            <a:off x="2636716" y="4437112"/>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9" name="Oval 28"/>
          <p:cNvSpPr/>
          <p:nvPr/>
        </p:nvSpPr>
        <p:spPr>
          <a:xfrm>
            <a:off x="3728120" y="429309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0" name="Oval 29"/>
          <p:cNvSpPr/>
          <p:nvPr/>
        </p:nvSpPr>
        <p:spPr>
          <a:xfrm>
            <a:off x="1551236" y="4391913"/>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1" name="Oval 30"/>
          <p:cNvSpPr/>
          <p:nvPr/>
        </p:nvSpPr>
        <p:spPr>
          <a:xfrm>
            <a:off x="4439816" y="1268760"/>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6" name="Freeform 15"/>
          <p:cNvSpPr/>
          <p:nvPr/>
        </p:nvSpPr>
        <p:spPr>
          <a:xfrm>
            <a:off x="2269085" y="2962229"/>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7" name="TextBox 16"/>
          <p:cNvSpPr txBox="1"/>
          <p:nvPr/>
        </p:nvSpPr>
        <p:spPr>
          <a:xfrm>
            <a:off x="2096939" y="2995674"/>
            <a:ext cx="1584176" cy="461665"/>
          </a:xfrm>
          <a:prstGeom prst="rect">
            <a:avLst/>
          </a:prstGeom>
          <a:noFill/>
        </p:spPr>
        <p:txBody>
          <a:bodyPr wrap="square" lIns="91434" tIns="45718" rIns="91434" bIns="45718" rtlCol="0">
            <a:spAutoFit/>
          </a:bodyPr>
          <a:lstStyle/>
          <a:p>
            <a:pPr algn="ctr"/>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sp>
        <p:nvSpPr>
          <p:cNvPr id="18" name="Oval 17"/>
          <p:cNvSpPr/>
          <p:nvPr/>
        </p:nvSpPr>
        <p:spPr>
          <a:xfrm>
            <a:off x="4439816" y="341265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9" name="Oval 18"/>
          <p:cNvSpPr/>
          <p:nvPr/>
        </p:nvSpPr>
        <p:spPr>
          <a:xfrm>
            <a:off x="191344" y="288799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0" name="Oval 19"/>
          <p:cNvSpPr/>
          <p:nvPr/>
        </p:nvSpPr>
        <p:spPr>
          <a:xfrm>
            <a:off x="128031" y="1789891"/>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5" name="Oval 24"/>
          <p:cNvSpPr/>
          <p:nvPr/>
        </p:nvSpPr>
        <p:spPr>
          <a:xfrm>
            <a:off x="663899" y="77197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6" name="Oval 25"/>
          <p:cNvSpPr/>
          <p:nvPr/>
        </p:nvSpPr>
        <p:spPr>
          <a:xfrm>
            <a:off x="4712967" y="234888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8" name="Oval 27"/>
          <p:cNvSpPr/>
          <p:nvPr/>
        </p:nvSpPr>
        <p:spPr>
          <a:xfrm>
            <a:off x="2682487" y="16803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2" name="Oval 31"/>
          <p:cNvSpPr/>
          <p:nvPr/>
        </p:nvSpPr>
        <p:spPr>
          <a:xfrm>
            <a:off x="3725071" y="476675"/>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Tree>
    <p:extLst>
      <p:ext uri="{BB962C8B-B14F-4D97-AF65-F5344CB8AC3E}">
        <p14:creationId xmlns="" xmlns:p14="http://schemas.microsoft.com/office/powerpoint/2010/main" val="55141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Rectangle 3"/>
          <p:cNvSpPr>
            <a:spLocks noChangeArrowheads="1"/>
          </p:cNvSpPr>
          <p:nvPr/>
        </p:nvSpPr>
        <p:spPr bwMode="auto">
          <a:xfrm>
            <a:off x="6149535" y="13605"/>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8" rIns="91434" bIns="45718">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Nursing Associates</a:t>
            </a:r>
          </a:p>
        </p:txBody>
      </p:sp>
      <p:sp>
        <p:nvSpPr>
          <p:cNvPr id="5" name="TextBox 4"/>
          <p:cNvSpPr txBox="1"/>
          <p:nvPr/>
        </p:nvSpPr>
        <p:spPr>
          <a:xfrm>
            <a:off x="6071437" y="692699"/>
            <a:ext cx="5976664" cy="4708977"/>
          </a:xfrm>
          <a:prstGeom prst="rect">
            <a:avLst/>
          </a:prstGeom>
          <a:noFill/>
        </p:spPr>
        <p:txBody>
          <a:bodyPr wrap="square" lIns="91434" tIns="45718" rIns="91434" bIns="45718" rtlCol="0">
            <a:spAutoFit/>
          </a:bodyPr>
          <a:lstStyle/>
          <a:p>
            <a:pPr marL="342874" indent="-342874" eaLnBrk="0" fontAlgn="base" hangingPunct="0">
              <a:spcAft>
                <a:spcPts val="600"/>
              </a:spcAft>
              <a:buFont typeface="Wingdings" panose="05000000000000000000" pitchFamily="2" charset="2"/>
              <a:buChar char="Ø"/>
              <a:defRPr/>
            </a:pPr>
            <a:r>
              <a:rPr lang="en-US" sz="2000" dirty="0" smtClean="0">
                <a:solidFill>
                  <a:prstClr val="white"/>
                </a:solidFill>
                <a:sym typeface="Calibri" pitchFamily="34" charset="0"/>
              </a:rPr>
              <a:t>TNAs </a:t>
            </a:r>
            <a:r>
              <a:rPr lang="en-US" sz="2000" dirty="0">
                <a:solidFill>
                  <a:prstClr val="white"/>
                </a:solidFill>
                <a:sym typeface="Calibri" pitchFamily="34" charset="0"/>
              </a:rPr>
              <a:t>now in BSOL practices</a:t>
            </a:r>
          </a:p>
          <a:p>
            <a:pPr marL="342874" indent="-342874" eaLnBrk="0" fontAlgn="base" hangingPunct="0">
              <a:spcAft>
                <a:spcPts val="600"/>
              </a:spcAft>
              <a:buFont typeface="Wingdings" panose="05000000000000000000" pitchFamily="2" charset="2"/>
              <a:buChar char="Ø"/>
              <a:defRPr/>
            </a:pPr>
            <a:r>
              <a:rPr lang="en-US" sz="2000" dirty="0">
                <a:solidFill>
                  <a:prstClr val="white"/>
                </a:solidFill>
                <a:sym typeface="Calibri" pitchFamily="34" charset="0"/>
              </a:rPr>
              <a:t>Two year, level 5 foundation degree apprenticeship</a:t>
            </a:r>
          </a:p>
          <a:p>
            <a:pPr marL="342874" indent="-342874" eaLnBrk="0" fontAlgn="base" hangingPunct="0">
              <a:spcAft>
                <a:spcPts val="600"/>
              </a:spcAft>
              <a:buFont typeface="Wingdings" panose="05000000000000000000" pitchFamily="2" charset="2"/>
              <a:buChar char="Ø"/>
              <a:defRPr/>
            </a:pPr>
            <a:r>
              <a:rPr lang="en-US" sz="2000" dirty="0">
                <a:solidFill>
                  <a:prstClr val="white"/>
                </a:solidFill>
                <a:sym typeface="Calibri" pitchFamily="34" charset="0"/>
              </a:rPr>
              <a:t>Lead </a:t>
            </a:r>
            <a:r>
              <a:rPr lang="en-US" sz="2000" dirty="0" smtClean="0">
                <a:solidFill>
                  <a:prstClr val="white"/>
                </a:solidFill>
                <a:sym typeface="Calibri" pitchFamily="34" charset="0"/>
              </a:rPr>
              <a:t>AEI </a:t>
            </a:r>
            <a:r>
              <a:rPr lang="en-US" sz="2000" dirty="0">
                <a:solidFill>
                  <a:prstClr val="white"/>
                </a:solidFill>
                <a:sym typeface="Calibri" pitchFamily="34" charset="0"/>
              </a:rPr>
              <a:t>– Birmingham City University</a:t>
            </a:r>
            <a:endParaRPr lang="en-GB" sz="2000" dirty="0">
              <a:solidFill>
                <a:prstClr val="white"/>
              </a:solidFill>
              <a:sym typeface="Calibri" pitchFamily="34" charset="0"/>
            </a:endParaRP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Part of both </a:t>
            </a:r>
            <a:r>
              <a:rPr lang="en-GB" sz="2000" dirty="0" smtClean="0">
                <a:solidFill>
                  <a:prstClr val="white"/>
                </a:solidFill>
                <a:sym typeface="Calibri" pitchFamily="34" charset="0"/>
              </a:rPr>
              <a:t>local </a:t>
            </a:r>
            <a:r>
              <a:rPr lang="en-GB" sz="2000" dirty="0">
                <a:solidFill>
                  <a:prstClr val="white"/>
                </a:solidFill>
                <a:sym typeface="Calibri" pitchFamily="34" charset="0"/>
              </a:rPr>
              <a:t>training centres, offer primary care placements</a:t>
            </a: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Requires the following:</a:t>
            </a:r>
          </a:p>
          <a:p>
            <a:pPr marL="800040" lvl="1"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Agreement of employer to release staff member equivalent of 2 days a week (1 day </a:t>
            </a:r>
            <a:r>
              <a:rPr lang="en-GB" sz="2000" dirty="0" err="1">
                <a:solidFill>
                  <a:prstClr val="white"/>
                </a:solidFill>
                <a:sym typeface="Calibri" pitchFamily="34" charset="0"/>
              </a:rPr>
              <a:t>uni</a:t>
            </a:r>
            <a:r>
              <a:rPr lang="en-GB" sz="2000" dirty="0">
                <a:solidFill>
                  <a:prstClr val="white"/>
                </a:solidFill>
                <a:sym typeface="Calibri" pitchFamily="34" charset="0"/>
              </a:rPr>
              <a:t>, 1 day placement)</a:t>
            </a:r>
          </a:p>
          <a:p>
            <a:pPr marL="800040" lvl="1"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Staff member needs to be working at least 30 h per week</a:t>
            </a:r>
          </a:p>
          <a:p>
            <a:pPr marL="800040" lvl="1"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Maths and </a:t>
            </a:r>
            <a:r>
              <a:rPr lang="en-GB" sz="2000" dirty="0" smtClean="0">
                <a:solidFill>
                  <a:prstClr val="white"/>
                </a:solidFill>
                <a:sym typeface="Calibri" pitchFamily="34" charset="0"/>
              </a:rPr>
              <a:t>English qualifications required</a:t>
            </a:r>
            <a:endParaRPr lang="en-GB" sz="2000" dirty="0">
              <a:solidFill>
                <a:prstClr val="white"/>
              </a:solidFill>
              <a:sym typeface="Calibri" pitchFamily="34" charset="0"/>
            </a:endParaRPr>
          </a:p>
          <a:p>
            <a:pPr marL="800040" lvl="1" indent="-342874" eaLnBrk="0" fontAlgn="base" hangingPunct="0">
              <a:spcAft>
                <a:spcPts val="600"/>
              </a:spcAft>
              <a:defRPr/>
            </a:pPr>
            <a:endParaRPr lang="en-GB" sz="2000" dirty="0">
              <a:solidFill>
                <a:prstClr val="white"/>
              </a:solidFill>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9" y="3"/>
            <a:ext cx="5863083" cy="56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p:nvSpPr>
        <p:spPr>
          <a:xfrm>
            <a:off x="1520875" y="116632"/>
            <a:ext cx="115212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7" name="Oval 26"/>
          <p:cNvSpPr/>
          <p:nvPr/>
        </p:nvSpPr>
        <p:spPr>
          <a:xfrm>
            <a:off x="2636716" y="4437112"/>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9" name="Oval 28"/>
          <p:cNvSpPr/>
          <p:nvPr/>
        </p:nvSpPr>
        <p:spPr>
          <a:xfrm>
            <a:off x="3728120" y="429309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0" name="Oval 29"/>
          <p:cNvSpPr/>
          <p:nvPr/>
        </p:nvSpPr>
        <p:spPr>
          <a:xfrm>
            <a:off x="1551236" y="4391913"/>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1" name="Oval 30"/>
          <p:cNvSpPr/>
          <p:nvPr/>
        </p:nvSpPr>
        <p:spPr>
          <a:xfrm>
            <a:off x="4439816" y="1268760"/>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6" name="Freeform 15"/>
          <p:cNvSpPr/>
          <p:nvPr/>
        </p:nvSpPr>
        <p:spPr>
          <a:xfrm>
            <a:off x="2269085" y="2962229"/>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7" name="TextBox 16"/>
          <p:cNvSpPr txBox="1"/>
          <p:nvPr/>
        </p:nvSpPr>
        <p:spPr>
          <a:xfrm>
            <a:off x="2096939" y="2995674"/>
            <a:ext cx="1584176" cy="461665"/>
          </a:xfrm>
          <a:prstGeom prst="rect">
            <a:avLst/>
          </a:prstGeom>
          <a:noFill/>
        </p:spPr>
        <p:txBody>
          <a:bodyPr wrap="square" lIns="91434" tIns="45718" rIns="91434" bIns="45718" rtlCol="0">
            <a:spAutoFit/>
          </a:bodyPr>
          <a:lstStyle/>
          <a:p>
            <a:pPr algn="ctr"/>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sp>
        <p:nvSpPr>
          <p:cNvPr id="18" name="Oval 17"/>
          <p:cNvSpPr/>
          <p:nvPr/>
        </p:nvSpPr>
        <p:spPr>
          <a:xfrm>
            <a:off x="4439816" y="341265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9" name="Oval 18"/>
          <p:cNvSpPr/>
          <p:nvPr/>
        </p:nvSpPr>
        <p:spPr>
          <a:xfrm>
            <a:off x="590919" y="3849818"/>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0" name="Oval 19"/>
          <p:cNvSpPr/>
          <p:nvPr/>
        </p:nvSpPr>
        <p:spPr>
          <a:xfrm>
            <a:off x="128031" y="1789891"/>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5" name="Oval 24"/>
          <p:cNvSpPr/>
          <p:nvPr/>
        </p:nvSpPr>
        <p:spPr>
          <a:xfrm>
            <a:off x="663899" y="77197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6" name="Oval 25"/>
          <p:cNvSpPr/>
          <p:nvPr/>
        </p:nvSpPr>
        <p:spPr>
          <a:xfrm>
            <a:off x="4712967" y="2348884"/>
            <a:ext cx="1071736" cy="10896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8" name="Oval 27"/>
          <p:cNvSpPr/>
          <p:nvPr/>
        </p:nvSpPr>
        <p:spPr>
          <a:xfrm>
            <a:off x="2682487" y="16803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2" name="Oval 31"/>
          <p:cNvSpPr/>
          <p:nvPr/>
        </p:nvSpPr>
        <p:spPr>
          <a:xfrm>
            <a:off x="3725071" y="476675"/>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Tree>
    <p:extLst>
      <p:ext uri="{BB962C8B-B14F-4D97-AF65-F5344CB8AC3E}">
        <p14:creationId xmlns="" xmlns:p14="http://schemas.microsoft.com/office/powerpoint/2010/main" val="390696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Rectangle 3"/>
          <p:cNvSpPr>
            <a:spLocks noChangeArrowheads="1"/>
          </p:cNvSpPr>
          <p:nvPr/>
        </p:nvSpPr>
        <p:spPr bwMode="auto">
          <a:xfrm>
            <a:off x="6149535" y="-76745"/>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8" rIns="91434" bIns="45718">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Pharmacists</a:t>
            </a:r>
          </a:p>
        </p:txBody>
      </p:sp>
      <p:sp>
        <p:nvSpPr>
          <p:cNvPr id="5" name="TextBox 4"/>
          <p:cNvSpPr txBox="1"/>
          <p:nvPr/>
        </p:nvSpPr>
        <p:spPr>
          <a:xfrm>
            <a:off x="6005519" y="670722"/>
            <a:ext cx="5976664" cy="3785648"/>
          </a:xfrm>
          <a:prstGeom prst="rect">
            <a:avLst/>
          </a:prstGeom>
          <a:noFill/>
        </p:spPr>
        <p:txBody>
          <a:bodyPr wrap="square" lIns="91434" tIns="45718" rIns="91434" bIns="45718" rtlCol="0">
            <a:spAutoFit/>
          </a:bodyPr>
          <a:lstStyle/>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Pharmacy Facilitators working across </a:t>
            </a:r>
            <a:r>
              <a:rPr lang="en-GB" sz="2000" dirty="0" smtClean="0">
                <a:solidFill>
                  <a:prstClr val="white"/>
                </a:solidFill>
                <a:sym typeface="Calibri" pitchFamily="34" charset="0"/>
              </a:rPr>
              <a:t>BSOL.</a:t>
            </a:r>
            <a:endParaRPr lang="en-GB" sz="2000" dirty="0">
              <a:solidFill>
                <a:prstClr val="white"/>
              </a:solidFill>
              <a:sym typeface="Calibri" pitchFamily="34" charset="0"/>
            </a:endParaRPr>
          </a:p>
          <a:p>
            <a:pPr marL="342874" indent="-342874" eaLnBrk="0" fontAlgn="base" hangingPunct="0">
              <a:spcAft>
                <a:spcPts val="600"/>
              </a:spcAft>
              <a:buFont typeface="Wingdings" panose="05000000000000000000" pitchFamily="2" charset="2"/>
              <a:buChar char="Ø"/>
              <a:defRPr/>
            </a:pPr>
            <a:r>
              <a:rPr lang="en-US" sz="2000" dirty="0" err="1">
                <a:solidFill>
                  <a:prstClr val="white"/>
                </a:solidFill>
              </a:rPr>
              <a:t>Programme</a:t>
            </a:r>
            <a:r>
              <a:rPr lang="en-US" sz="2000" dirty="0">
                <a:solidFill>
                  <a:prstClr val="white"/>
                </a:solidFill>
              </a:rPr>
              <a:t> in conjunction with local community provider offering a split placement for </a:t>
            </a:r>
            <a:r>
              <a:rPr lang="en-US" sz="2000" dirty="0" smtClean="0">
                <a:solidFill>
                  <a:prstClr val="white"/>
                </a:solidFill>
              </a:rPr>
              <a:t>pre-registration </a:t>
            </a:r>
            <a:r>
              <a:rPr lang="en-US" sz="2000" dirty="0">
                <a:solidFill>
                  <a:prstClr val="white"/>
                </a:solidFill>
              </a:rPr>
              <a:t>trainees </a:t>
            </a:r>
            <a:r>
              <a:rPr lang="en-US" sz="2000" dirty="0" smtClean="0">
                <a:solidFill>
                  <a:prstClr val="white"/>
                </a:solidFill>
              </a:rPr>
              <a:t>.</a:t>
            </a:r>
            <a:endParaRPr lang="en-US" sz="2000" dirty="0">
              <a:solidFill>
                <a:prstClr val="white"/>
              </a:solidFill>
            </a:endParaRP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Accepted as a site for the HEE Future of Pharmacists in Primary Care </a:t>
            </a:r>
            <a:r>
              <a:rPr lang="en-GB" sz="2000" dirty="0" smtClean="0">
                <a:solidFill>
                  <a:prstClr val="white"/>
                </a:solidFill>
                <a:sym typeface="Calibri" pitchFamily="34" charset="0"/>
              </a:rPr>
              <a:t>programme.</a:t>
            </a:r>
            <a:endParaRPr lang="en-GB" sz="2000" dirty="0">
              <a:solidFill>
                <a:prstClr val="white"/>
              </a:solidFill>
              <a:sym typeface="Calibri" pitchFamily="34" charset="0"/>
            </a:endParaRP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Working with local </a:t>
            </a:r>
            <a:r>
              <a:rPr lang="en-GB" sz="2000" dirty="0" smtClean="0">
                <a:solidFill>
                  <a:prstClr val="white"/>
                </a:solidFill>
                <a:sym typeface="Calibri" pitchFamily="34" charset="0"/>
              </a:rPr>
              <a:t>AEIs </a:t>
            </a:r>
            <a:r>
              <a:rPr lang="en-GB" sz="2000" dirty="0">
                <a:solidFill>
                  <a:prstClr val="white"/>
                </a:solidFill>
                <a:sym typeface="Calibri" pitchFamily="34" charset="0"/>
              </a:rPr>
              <a:t>in delivering short placements and undergraduate access to Primary Care across the 4 years</a:t>
            </a:r>
          </a:p>
          <a:p>
            <a:pPr marL="342874" indent="-342874" eaLnBrk="0" fontAlgn="base" hangingPunct="0">
              <a:spcAft>
                <a:spcPts val="600"/>
              </a:spcAft>
              <a:buFont typeface="Wingdings" panose="05000000000000000000" pitchFamily="2" charset="2"/>
              <a:buChar char="Ø"/>
              <a:defRPr/>
            </a:pPr>
            <a:r>
              <a:rPr lang="en-GB" sz="2000" dirty="0">
                <a:solidFill>
                  <a:prstClr val="white"/>
                </a:solidFill>
                <a:sym typeface="Calibri" pitchFamily="34" charset="0"/>
              </a:rPr>
              <a:t>Local network for General Practice Pharmacists – CPD and peer </a:t>
            </a:r>
            <a:r>
              <a:rPr lang="en-GB" sz="2000" dirty="0" smtClean="0">
                <a:solidFill>
                  <a:prstClr val="white"/>
                </a:solidFill>
                <a:sym typeface="Calibri" pitchFamily="34" charset="0"/>
              </a:rPr>
              <a:t>network.</a:t>
            </a:r>
            <a:endParaRPr lang="en-GB" sz="2000" dirty="0">
              <a:solidFill>
                <a:prstClr val="white"/>
              </a:solidFill>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9" y="3"/>
            <a:ext cx="5863083" cy="567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p:nvSpPr>
        <p:spPr>
          <a:xfrm>
            <a:off x="1551239" y="116632"/>
            <a:ext cx="1121767"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7" name="Oval 26"/>
          <p:cNvSpPr/>
          <p:nvPr/>
        </p:nvSpPr>
        <p:spPr>
          <a:xfrm>
            <a:off x="2636716" y="4437112"/>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9" name="Oval 28"/>
          <p:cNvSpPr/>
          <p:nvPr/>
        </p:nvSpPr>
        <p:spPr>
          <a:xfrm>
            <a:off x="3728120" y="429309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0" name="Oval 29"/>
          <p:cNvSpPr/>
          <p:nvPr/>
        </p:nvSpPr>
        <p:spPr>
          <a:xfrm>
            <a:off x="1551236" y="4391913"/>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1" name="Oval 30"/>
          <p:cNvSpPr/>
          <p:nvPr/>
        </p:nvSpPr>
        <p:spPr>
          <a:xfrm>
            <a:off x="4439816" y="1268760"/>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6" name="Freeform 15"/>
          <p:cNvSpPr/>
          <p:nvPr/>
        </p:nvSpPr>
        <p:spPr>
          <a:xfrm>
            <a:off x="2269085" y="2962229"/>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7" name="TextBox 16"/>
          <p:cNvSpPr txBox="1"/>
          <p:nvPr/>
        </p:nvSpPr>
        <p:spPr>
          <a:xfrm>
            <a:off x="2096939" y="2995674"/>
            <a:ext cx="1584176" cy="461665"/>
          </a:xfrm>
          <a:prstGeom prst="rect">
            <a:avLst/>
          </a:prstGeom>
          <a:noFill/>
        </p:spPr>
        <p:txBody>
          <a:bodyPr wrap="square" lIns="91434" tIns="45718" rIns="91434" bIns="45718" rtlCol="0">
            <a:spAutoFit/>
          </a:bodyPr>
          <a:lstStyle/>
          <a:p>
            <a:pPr algn="ctr"/>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sp>
        <p:nvSpPr>
          <p:cNvPr id="18" name="Oval 17"/>
          <p:cNvSpPr/>
          <p:nvPr/>
        </p:nvSpPr>
        <p:spPr>
          <a:xfrm>
            <a:off x="4439816" y="341265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9" name="Oval 18"/>
          <p:cNvSpPr/>
          <p:nvPr/>
        </p:nvSpPr>
        <p:spPr>
          <a:xfrm>
            <a:off x="191344" y="288799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0" name="Oval 19"/>
          <p:cNvSpPr/>
          <p:nvPr/>
        </p:nvSpPr>
        <p:spPr>
          <a:xfrm>
            <a:off x="663899" y="77488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5" name="Oval 24"/>
          <p:cNvSpPr/>
          <p:nvPr/>
        </p:nvSpPr>
        <p:spPr>
          <a:xfrm>
            <a:off x="583215" y="386587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6" name="Oval 25"/>
          <p:cNvSpPr/>
          <p:nvPr/>
        </p:nvSpPr>
        <p:spPr>
          <a:xfrm>
            <a:off x="4712967" y="234888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8" name="Oval 27"/>
          <p:cNvSpPr/>
          <p:nvPr/>
        </p:nvSpPr>
        <p:spPr>
          <a:xfrm>
            <a:off x="2682487" y="16803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2" name="Oval 31"/>
          <p:cNvSpPr/>
          <p:nvPr/>
        </p:nvSpPr>
        <p:spPr>
          <a:xfrm>
            <a:off x="3725071" y="476675"/>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Tree>
    <p:extLst>
      <p:ext uri="{BB962C8B-B14F-4D97-AF65-F5344CB8AC3E}">
        <p14:creationId xmlns="" xmlns:p14="http://schemas.microsoft.com/office/powerpoint/2010/main" val="157927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
        <p:nvSpPr>
          <p:cNvPr id="3" name="Rectangle 3"/>
          <p:cNvSpPr>
            <a:spLocks noChangeArrowheads="1"/>
          </p:cNvSpPr>
          <p:nvPr/>
        </p:nvSpPr>
        <p:spPr bwMode="auto">
          <a:xfrm>
            <a:off x="6161836" y="231894"/>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8" rIns="91434" bIns="45718">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Physicians Associates</a:t>
            </a:r>
          </a:p>
        </p:txBody>
      </p:sp>
      <p:sp>
        <p:nvSpPr>
          <p:cNvPr id="5" name="TextBox 4"/>
          <p:cNvSpPr txBox="1"/>
          <p:nvPr/>
        </p:nvSpPr>
        <p:spPr>
          <a:xfrm>
            <a:off x="6017820" y="785794"/>
            <a:ext cx="5976664" cy="6709525"/>
          </a:xfrm>
          <a:prstGeom prst="rect">
            <a:avLst/>
          </a:prstGeom>
          <a:noFill/>
        </p:spPr>
        <p:txBody>
          <a:bodyPr wrap="square" lIns="91434" tIns="45718" rIns="91434" bIns="45718" rtlCol="0">
            <a:spAutoFit/>
          </a:bodyPr>
          <a:lstStyle/>
          <a:p>
            <a:pPr marL="342874" indent="-342874">
              <a:buFont typeface="Wingdings" panose="05000000000000000000" pitchFamily="2" charset="2"/>
              <a:buChar char="Ø"/>
            </a:pPr>
            <a:r>
              <a:rPr lang="en-GB" sz="2100" dirty="0">
                <a:solidFill>
                  <a:prstClr val="white"/>
                </a:solidFill>
              </a:rPr>
              <a:t>HCP with generalist medical education, working alongside GPs to provide medical care </a:t>
            </a:r>
          </a:p>
          <a:p>
            <a:pPr marL="342874" indent="-342874">
              <a:buFont typeface="Wingdings" panose="05000000000000000000" pitchFamily="2" charset="2"/>
              <a:buChar char="Ø"/>
            </a:pPr>
            <a:r>
              <a:rPr lang="en-GB" sz="2100" dirty="0">
                <a:solidFill>
                  <a:prstClr val="white"/>
                </a:solidFill>
              </a:rPr>
              <a:t>PAs work to the medical model with the attitude, skills and knowledge to deliver holistic care and treatment</a:t>
            </a:r>
          </a:p>
          <a:p>
            <a:pPr marL="342874" indent="-342874">
              <a:buFont typeface="Wingdings" panose="05000000000000000000" pitchFamily="2" charset="2"/>
              <a:buChar char="Ø"/>
            </a:pPr>
            <a:r>
              <a:rPr lang="en-GB" sz="2100" dirty="0">
                <a:solidFill>
                  <a:prstClr val="white"/>
                </a:solidFill>
              </a:rPr>
              <a:t>Dependent practitioners working with dedicated GP supervisors, but are able to work autonomously with appropriate support </a:t>
            </a:r>
          </a:p>
          <a:p>
            <a:pPr marL="342874" indent="-342874">
              <a:buFont typeface="Wingdings" panose="05000000000000000000" pitchFamily="2" charset="2"/>
              <a:buChar char="Ø"/>
            </a:pPr>
            <a:r>
              <a:rPr lang="en-GB" sz="2100" dirty="0">
                <a:solidFill>
                  <a:prstClr val="white"/>
                </a:solidFill>
              </a:rPr>
              <a:t>2 year MSc level qualification, lead </a:t>
            </a:r>
            <a:r>
              <a:rPr lang="en-GB" sz="2100" dirty="0" smtClean="0">
                <a:solidFill>
                  <a:prstClr val="white"/>
                </a:solidFill>
              </a:rPr>
              <a:t>AEI </a:t>
            </a:r>
            <a:r>
              <a:rPr lang="en-GB" sz="2100" dirty="0">
                <a:solidFill>
                  <a:prstClr val="white"/>
                </a:solidFill>
              </a:rPr>
              <a:t>– University of Birmingham</a:t>
            </a:r>
          </a:p>
          <a:p>
            <a:pPr marL="342874" indent="-342874">
              <a:buFont typeface="Wingdings" panose="05000000000000000000" pitchFamily="2" charset="2"/>
              <a:buChar char="Ø"/>
            </a:pPr>
            <a:r>
              <a:rPr lang="en-GB" sz="2100" dirty="0">
                <a:solidFill>
                  <a:prstClr val="white"/>
                </a:solidFill>
              </a:rPr>
              <a:t>Opportunities to support training with clinical placements</a:t>
            </a:r>
          </a:p>
          <a:p>
            <a:pPr marL="342874" indent="-342874">
              <a:buFont typeface="Wingdings" panose="05000000000000000000" pitchFamily="2" charset="2"/>
              <a:buChar char="Ø"/>
            </a:pPr>
            <a:r>
              <a:rPr lang="en-GB" sz="2100" dirty="0">
                <a:solidFill>
                  <a:prstClr val="white"/>
                </a:solidFill>
              </a:rPr>
              <a:t>PA Ambassador working across BSOL patch to support practices with students and employing </a:t>
            </a:r>
            <a:r>
              <a:rPr lang="en-GB" sz="2100" dirty="0" smtClean="0">
                <a:solidFill>
                  <a:prstClr val="white"/>
                </a:solidFill>
              </a:rPr>
              <a:t>PAs.</a:t>
            </a:r>
            <a:endParaRPr lang="en-GB" sz="2100" dirty="0">
              <a:solidFill>
                <a:prstClr val="white"/>
              </a:solidFill>
            </a:endParaRPr>
          </a:p>
          <a:p>
            <a:endParaRPr lang="en-GB" sz="2100" dirty="0">
              <a:solidFill>
                <a:prstClr val="white"/>
              </a:solidFill>
              <a:latin typeface="Calibri Light" panose="020F0302020204030204" pitchFamily="34" charset="0"/>
            </a:endParaRPr>
          </a:p>
          <a:p>
            <a:pPr marL="342874" indent="-342874">
              <a:buFont typeface="Wingdings" panose="05000000000000000000" pitchFamily="2" charset="2"/>
              <a:buChar char="Ø"/>
            </a:pPr>
            <a:endParaRPr lang="en-GB" sz="2100" dirty="0">
              <a:solidFill>
                <a:prstClr val="white"/>
              </a:solidFill>
              <a:latin typeface="Calibri Light" panose="020F0302020204030204" pitchFamily="34" charset="0"/>
            </a:endParaRPr>
          </a:p>
          <a:p>
            <a:pPr eaLnBrk="0" fontAlgn="base" hangingPunct="0">
              <a:spcAft>
                <a:spcPts val="600"/>
              </a:spcAft>
              <a:defRPr/>
            </a:pPr>
            <a:endParaRPr lang="en-GB" sz="2100" dirty="0">
              <a:solidFill>
                <a:prstClr val="white"/>
              </a:solidFill>
              <a:latin typeface="Calibri Light" panose="020F0302020204030204" pitchFamily="34" charset="0"/>
              <a:sym typeface="Calibri" pitchFamily="34" charset="0"/>
            </a:endParaRPr>
          </a:p>
          <a:p>
            <a:pPr eaLnBrk="0" fontAlgn="base" hangingPunct="0">
              <a:spcAft>
                <a:spcPts val="600"/>
              </a:spcAft>
              <a:defRPr/>
            </a:pPr>
            <a:endParaRPr lang="en-GB" sz="2100" dirty="0">
              <a:solidFill>
                <a:prstClr val="white"/>
              </a:solidFill>
              <a:latin typeface="Calibri Light" panose="020F0302020204030204" pitchFamily="34" charset="0"/>
              <a:sym typeface="Calibri" pitchFamily="34" charset="0"/>
            </a:endParaRPr>
          </a:p>
          <a:p>
            <a:pPr eaLnBrk="0" fontAlgn="base" hangingPunct="0">
              <a:spcAft>
                <a:spcPts val="600"/>
              </a:spcAft>
              <a:defRPr/>
            </a:pPr>
            <a:endParaRPr lang="en-GB" sz="2100" dirty="0">
              <a:solidFill>
                <a:prstClr val="white"/>
              </a:solidFill>
              <a:latin typeface="Calibri Light" panose="020F0302020204030204" pitchFamily="34" charset="0"/>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1"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5"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9" y="3"/>
            <a:ext cx="5807959" cy="5625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p:nvSpPr>
        <p:spPr>
          <a:xfrm>
            <a:off x="1551239" y="116632"/>
            <a:ext cx="1121767"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7" name="Oval 26"/>
          <p:cNvSpPr/>
          <p:nvPr/>
        </p:nvSpPr>
        <p:spPr>
          <a:xfrm>
            <a:off x="2636716" y="4437112"/>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9" name="Oval 28"/>
          <p:cNvSpPr/>
          <p:nvPr/>
        </p:nvSpPr>
        <p:spPr>
          <a:xfrm>
            <a:off x="3728120" y="429309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0" name="Oval 29"/>
          <p:cNvSpPr/>
          <p:nvPr/>
        </p:nvSpPr>
        <p:spPr>
          <a:xfrm>
            <a:off x="1551236" y="4391913"/>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1" name="Oval 30"/>
          <p:cNvSpPr/>
          <p:nvPr/>
        </p:nvSpPr>
        <p:spPr>
          <a:xfrm>
            <a:off x="4439816" y="1268760"/>
            <a:ext cx="1091405"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6" name="Freeform 15"/>
          <p:cNvSpPr/>
          <p:nvPr/>
        </p:nvSpPr>
        <p:spPr>
          <a:xfrm>
            <a:off x="2269085" y="2962229"/>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7" name="TextBox 16"/>
          <p:cNvSpPr txBox="1"/>
          <p:nvPr/>
        </p:nvSpPr>
        <p:spPr>
          <a:xfrm>
            <a:off x="2096939" y="2995674"/>
            <a:ext cx="1584176" cy="461665"/>
          </a:xfrm>
          <a:prstGeom prst="rect">
            <a:avLst/>
          </a:prstGeom>
          <a:noFill/>
        </p:spPr>
        <p:txBody>
          <a:bodyPr wrap="square" lIns="91434" tIns="45718" rIns="91434" bIns="45718" rtlCol="0">
            <a:spAutoFit/>
          </a:bodyPr>
          <a:lstStyle/>
          <a:p>
            <a:pPr algn="ctr"/>
            <a:r>
              <a:rPr lang="en-GB" sz="1200" b="1" dirty="0">
                <a:solidFill>
                  <a:prstClr val="white"/>
                </a:solidFill>
                <a:latin typeface="Calibri Light" panose="020F0302020204030204" pitchFamily="34" charset="0"/>
                <a:cs typeface="Arial" panose="020B0604020202020204" pitchFamily="34" charset="0"/>
              </a:rPr>
              <a:t>Birmingham</a:t>
            </a:r>
            <a:r>
              <a:rPr lang="en-GB" sz="1200" b="1" dirty="0">
                <a:solidFill>
                  <a:prstClr val="black"/>
                </a:solidFill>
                <a:latin typeface="Calibri Light" panose="020F0302020204030204" pitchFamily="34" charset="0"/>
                <a:cs typeface="Arial" panose="020B0604020202020204" pitchFamily="34" charset="0"/>
              </a:rPr>
              <a:t> </a:t>
            </a:r>
            <a:r>
              <a:rPr lang="en-GB" sz="1200" b="1" dirty="0">
                <a:solidFill>
                  <a:prstClr val="white"/>
                </a:solidFill>
                <a:latin typeface="Calibri Light" panose="020F0302020204030204" pitchFamily="34" charset="0"/>
                <a:cs typeface="Arial" panose="020B0604020202020204" pitchFamily="34" charset="0"/>
              </a:rPr>
              <a:t>&amp; Solihull Training Hub</a:t>
            </a:r>
          </a:p>
        </p:txBody>
      </p:sp>
      <p:sp>
        <p:nvSpPr>
          <p:cNvPr id="18" name="Oval 17"/>
          <p:cNvSpPr/>
          <p:nvPr/>
        </p:nvSpPr>
        <p:spPr>
          <a:xfrm>
            <a:off x="4439816" y="341265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19" name="Oval 18"/>
          <p:cNvSpPr/>
          <p:nvPr/>
        </p:nvSpPr>
        <p:spPr>
          <a:xfrm>
            <a:off x="191344" y="288799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0" name="Oval 19"/>
          <p:cNvSpPr/>
          <p:nvPr/>
        </p:nvSpPr>
        <p:spPr>
          <a:xfrm>
            <a:off x="128031" y="1788961"/>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5" name="Oval 24"/>
          <p:cNvSpPr/>
          <p:nvPr/>
        </p:nvSpPr>
        <p:spPr>
          <a:xfrm>
            <a:off x="583215" y="386587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6" name="Oval 25"/>
          <p:cNvSpPr/>
          <p:nvPr/>
        </p:nvSpPr>
        <p:spPr>
          <a:xfrm>
            <a:off x="4712967" y="2348883"/>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28" name="Oval 27"/>
          <p:cNvSpPr/>
          <p:nvPr/>
        </p:nvSpPr>
        <p:spPr>
          <a:xfrm>
            <a:off x="2682487" y="168039"/>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
        <p:nvSpPr>
          <p:cNvPr id="32" name="Oval 31"/>
          <p:cNvSpPr/>
          <p:nvPr/>
        </p:nvSpPr>
        <p:spPr>
          <a:xfrm>
            <a:off x="3725071" y="476675"/>
            <a:ext cx="1071736" cy="1049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GB">
              <a:solidFill>
                <a:prstClr val="white"/>
              </a:solidFill>
            </a:endParaRPr>
          </a:p>
        </p:txBody>
      </p:sp>
    </p:spTree>
    <p:extLst>
      <p:ext uri="{BB962C8B-B14F-4D97-AF65-F5344CB8AC3E}">
        <p14:creationId xmlns="" xmlns:p14="http://schemas.microsoft.com/office/powerpoint/2010/main" val="341127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8413"/>
          </a:xfrm>
          <a:prstGeom prst="rect">
            <a:avLst/>
          </a:prstGeom>
          <a:solidFill>
            <a:srgbClr val="0952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Rectangle 3"/>
          <p:cNvSpPr>
            <a:spLocks noChangeArrowheads="1"/>
          </p:cNvSpPr>
          <p:nvPr/>
        </p:nvSpPr>
        <p:spPr bwMode="auto">
          <a:xfrm>
            <a:off x="6114461" y="147077"/>
            <a:ext cx="56886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itchFamily="34" charset="0"/>
                <a:ea typeface="Calibri" pitchFamily="34" charset="0"/>
                <a:cs typeface="Calibri" pitchFamily="34" charset="0"/>
                <a:sym typeface="Calibri" pitchFamily="34" charset="0"/>
              </a:defRPr>
            </a:lvl1pPr>
            <a:lvl2pPr marL="742950" indent="-285750">
              <a:defRPr>
                <a:solidFill>
                  <a:srgbClr val="000000"/>
                </a:solidFill>
                <a:latin typeface="Calibri" pitchFamily="34" charset="0"/>
                <a:ea typeface="Calibri" pitchFamily="34" charset="0"/>
                <a:cs typeface="Calibri" pitchFamily="34" charset="0"/>
                <a:sym typeface="Calibri" pitchFamily="34" charset="0"/>
              </a:defRPr>
            </a:lvl2pPr>
            <a:lvl3pPr marL="1143000" indent="-228600">
              <a:defRPr>
                <a:solidFill>
                  <a:srgbClr val="000000"/>
                </a:solidFill>
                <a:latin typeface="Calibri" pitchFamily="34" charset="0"/>
                <a:ea typeface="Calibri" pitchFamily="34" charset="0"/>
                <a:cs typeface="Calibri" pitchFamily="34" charset="0"/>
                <a:sym typeface="Calibri" pitchFamily="34" charset="0"/>
              </a:defRPr>
            </a:lvl3pPr>
            <a:lvl4pPr marL="1600200" indent="-228600">
              <a:defRPr>
                <a:solidFill>
                  <a:srgbClr val="000000"/>
                </a:solidFill>
                <a:latin typeface="Calibri" pitchFamily="34" charset="0"/>
                <a:ea typeface="Calibri" pitchFamily="34" charset="0"/>
                <a:cs typeface="Calibri" pitchFamily="34" charset="0"/>
                <a:sym typeface="Calibri" pitchFamily="34" charset="0"/>
              </a:defRPr>
            </a:lvl4pPr>
            <a:lvl5pPr marL="2057400" indent="-22860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defTabSz="914400" eaLnBrk="0" fontAlgn="base" hangingPunct="0">
              <a:spcBef>
                <a:spcPct val="0"/>
              </a:spcBef>
              <a:spcAft>
                <a:spcPct val="0"/>
              </a:spcAft>
            </a:pPr>
            <a:r>
              <a:rPr lang="en-US" altLang="en-US" sz="4400" dirty="0">
                <a:solidFill>
                  <a:srgbClr val="FFFFFF"/>
                </a:solidFill>
                <a:latin typeface="Calibri Light" charset="0"/>
                <a:ea typeface="Calibri Light" charset="0"/>
                <a:cs typeface="Calibri Light" charset="0"/>
              </a:rPr>
              <a:t>Apprentices</a:t>
            </a:r>
          </a:p>
        </p:txBody>
      </p:sp>
      <p:sp>
        <p:nvSpPr>
          <p:cNvPr id="5" name="TextBox 4"/>
          <p:cNvSpPr txBox="1"/>
          <p:nvPr/>
        </p:nvSpPr>
        <p:spPr>
          <a:xfrm>
            <a:off x="6031210" y="916518"/>
            <a:ext cx="5976664" cy="3323987"/>
          </a:xfrm>
          <a:prstGeom prst="rect">
            <a:avLst/>
          </a:prstGeom>
          <a:noFill/>
        </p:spPr>
        <p:txBody>
          <a:bodyPr wrap="square" rtlCol="0">
            <a:spAutoFit/>
          </a:bodyPr>
          <a:lstStyle/>
          <a:p>
            <a:pPr marL="342900" indent="-342900" defTabSz="914400"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Working with local colleges to provide the following:</a:t>
            </a:r>
          </a:p>
          <a:p>
            <a:pPr marL="800100" lvl="1" indent="-342900" defTabSz="914400"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Level 5 Operations Manager – aimed at Practice Managers/Assistant managers</a:t>
            </a:r>
          </a:p>
          <a:p>
            <a:pPr marL="342900" indent="-342900" defTabSz="914400" eaLnBrk="0" fontAlgn="base" hangingPunct="0">
              <a:spcAft>
                <a:spcPts val="600"/>
              </a:spcAft>
              <a:buFont typeface="Wingdings" panose="05000000000000000000" pitchFamily="2" charset="2"/>
              <a:buChar char="Ø"/>
              <a:defRPr/>
            </a:pPr>
            <a:endParaRPr lang="en-GB" sz="1000" dirty="0" smtClean="0">
              <a:solidFill>
                <a:prstClr val="white"/>
              </a:solidFill>
              <a:sym typeface="Calibri" pitchFamily="34" charset="0"/>
            </a:endParaRPr>
          </a:p>
          <a:p>
            <a:pPr marL="800100" lvl="1" indent="-342900" defTabSz="914400"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Level 2 Business Administrator  - aimed at reception/admin staff</a:t>
            </a:r>
          </a:p>
          <a:p>
            <a:pPr marL="90488" lvl="1" indent="366713" defTabSz="914400" eaLnBrk="0" fontAlgn="base" hangingPunct="0">
              <a:spcAft>
                <a:spcPts val="600"/>
              </a:spcAft>
              <a:buFont typeface="Wingdings" panose="05000000000000000000" pitchFamily="2" charset="2"/>
              <a:buChar char="Ø"/>
              <a:defRPr/>
            </a:pPr>
            <a:endParaRPr lang="en-GB" sz="1000" dirty="0" smtClean="0">
              <a:solidFill>
                <a:prstClr val="white"/>
              </a:solidFill>
              <a:sym typeface="Calibri" pitchFamily="34" charset="0"/>
            </a:endParaRPr>
          </a:p>
          <a:p>
            <a:pPr marL="547688" lvl="2" indent="366713" defTabSz="914400"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All of the above have been designed to ensure fit for primary care staff</a:t>
            </a:r>
          </a:p>
          <a:p>
            <a:pPr marL="90488" lvl="1" indent="366713" defTabSz="914400" eaLnBrk="0" fontAlgn="base" hangingPunct="0">
              <a:spcAft>
                <a:spcPts val="600"/>
              </a:spcAft>
              <a:buFont typeface="Wingdings" panose="05000000000000000000" pitchFamily="2" charset="2"/>
              <a:buChar char="Ø"/>
              <a:defRPr/>
            </a:pPr>
            <a:r>
              <a:rPr lang="en-GB" sz="2000" dirty="0" smtClean="0">
                <a:solidFill>
                  <a:prstClr val="white"/>
                </a:solidFill>
                <a:sym typeface="Calibri" pitchFamily="34" charset="0"/>
              </a:rPr>
              <a:t>Clinical apprenticeships – NA, nurses, PA</a:t>
            </a:r>
            <a:endParaRPr lang="en-GB" sz="2000" dirty="0">
              <a:solidFill>
                <a:prstClr val="white"/>
              </a:solidFill>
              <a:sym typeface="Calibri" pitchFamily="34" charset="0"/>
            </a:endParaRPr>
          </a:p>
        </p:txBody>
      </p:sp>
      <p:pic>
        <p:nvPicPr>
          <p:cNvPr id="21" name="Picture 20"/>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9970" y="5898121"/>
            <a:ext cx="1204728" cy="765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556500" y="5959517"/>
            <a:ext cx="2289831" cy="565827"/>
          </a:xfrm>
          <a:prstGeom prst="rect">
            <a:avLst/>
          </a:prstGeom>
        </p:spPr>
      </p:pic>
      <p:cxnSp>
        <p:nvCxnSpPr>
          <p:cNvPr id="23" name="Straight Connector 22"/>
          <p:cNvCxnSpPr/>
          <p:nvPr/>
        </p:nvCxnSpPr>
        <p:spPr>
          <a:xfrm>
            <a:off x="609600" y="6525344"/>
            <a:ext cx="692656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69083" y="2962224"/>
            <a:ext cx="1429555" cy="607055"/>
          </a:xfrm>
          <a:custGeom>
            <a:avLst/>
            <a:gdLst>
              <a:gd name="connsiteX0" fmla="*/ 141668 w 1429555"/>
              <a:gd name="connsiteY0" fmla="*/ 1748 h 607055"/>
              <a:gd name="connsiteX1" fmla="*/ 141668 w 1429555"/>
              <a:gd name="connsiteY1" fmla="*/ 1748 h 607055"/>
              <a:gd name="connsiteX2" fmla="*/ 51516 w 1429555"/>
              <a:gd name="connsiteY2" fmla="*/ 130536 h 607055"/>
              <a:gd name="connsiteX3" fmla="*/ 12879 w 1429555"/>
              <a:gd name="connsiteY3" fmla="*/ 207810 h 607055"/>
              <a:gd name="connsiteX4" fmla="*/ 25758 w 1429555"/>
              <a:gd name="connsiteY4" fmla="*/ 362356 h 607055"/>
              <a:gd name="connsiteX5" fmla="*/ 38637 w 1429555"/>
              <a:gd name="connsiteY5" fmla="*/ 400993 h 607055"/>
              <a:gd name="connsiteX6" fmla="*/ 77273 w 1429555"/>
              <a:gd name="connsiteY6" fmla="*/ 426751 h 607055"/>
              <a:gd name="connsiteX7" fmla="*/ 115910 w 1429555"/>
              <a:gd name="connsiteY7" fmla="*/ 504024 h 607055"/>
              <a:gd name="connsiteX8" fmla="*/ 154547 w 1429555"/>
              <a:gd name="connsiteY8" fmla="*/ 529782 h 607055"/>
              <a:gd name="connsiteX9" fmla="*/ 193183 w 1429555"/>
              <a:gd name="connsiteY9" fmla="*/ 568418 h 607055"/>
              <a:gd name="connsiteX10" fmla="*/ 695459 w 1429555"/>
              <a:gd name="connsiteY10" fmla="*/ 607055 h 607055"/>
              <a:gd name="connsiteX11" fmla="*/ 940158 w 1429555"/>
              <a:gd name="connsiteY11" fmla="*/ 594176 h 607055"/>
              <a:gd name="connsiteX12" fmla="*/ 1081825 w 1429555"/>
              <a:gd name="connsiteY12" fmla="*/ 555539 h 607055"/>
              <a:gd name="connsiteX13" fmla="*/ 1159099 w 1429555"/>
              <a:gd name="connsiteY13" fmla="*/ 516903 h 607055"/>
              <a:gd name="connsiteX14" fmla="*/ 1197735 w 1429555"/>
              <a:gd name="connsiteY14" fmla="*/ 491145 h 607055"/>
              <a:gd name="connsiteX15" fmla="*/ 1236372 w 1429555"/>
              <a:gd name="connsiteY15" fmla="*/ 478266 h 607055"/>
              <a:gd name="connsiteX16" fmla="*/ 1313645 w 1429555"/>
              <a:gd name="connsiteY16" fmla="*/ 426751 h 607055"/>
              <a:gd name="connsiteX17" fmla="*/ 1352282 w 1429555"/>
              <a:gd name="connsiteY17" fmla="*/ 400993 h 607055"/>
              <a:gd name="connsiteX18" fmla="*/ 1378039 w 1429555"/>
              <a:gd name="connsiteY18" fmla="*/ 362356 h 607055"/>
              <a:gd name="connsiteX19" fmla="*/ 1416676 w 1429555"/>
              <a:gd name="connsiteY19" fmla="*/ 336598 h 607055"/>
              <a:gd name="connsiteX20" fmla="*/ 1429555 w 1429555"/>
              <a:gd name="connsiteY20" fmla="*/ 297962 h 607055"/>
              <a:gd name="connsiteX21" fmla="*/ 1416676 w 1429555"/>
              <a:gd name="connsiteY21" fmla="*/ 207810 h 607055"/>
              <a:gd name="connsiteX22" fmla="*/ 1403797 w 1429555"/>
              <a:gd name="connsiteY22" fmla="*/ 169173 h 607055"/>
              <a:gd name="connsiteX23" fmla="*/ 1365161 w 1429555"/>
              <a:gd name="connsiteY23" fmla="*/ 143415 h 607055"/>
              <a:gd name="connsiteX24" fmla="*/ 1326524 w 1429555"/>
              <a:gd name="connsiteY24" fmla="*/ 104779 h 607055"/>
              <a:gd name="connsiteX25" fmla="*/ 1249251 w 1429555"/>
              <a:gd name="connsiteY25" fmla="*/ 79021 h 607055"/>
              <a:gd name="connsiteX26" fmla="*/ 1210614 w 1429555"/>
              <a:gd name="connsiteY26" fmla="*/ 66142 h 607055"/>
              <a:gd name="connsiteX27" fmla="*/ 1171978 w 1429555"/>
              <a:gd name="connsiteY27" fmla="*/ 53263 h 607055"/>
              <a:gd name="connsiteX28" fmla="*/ 1107583 w 1429555"/>
              <a:gd name="connsiteY28" fmla="*/ 40384 h 607055"/>
              <a:gd name="connsiteX29" fmla="*/ 965916 w 1429555"/>
              <a:gd name="connsiteY29" fmla="*/ 1748 h 607055"/>
              <a:gd name="connsiteX30" fmla="*/ 257578 w 1429555"/>
              <a:gd name="connsiteY30" fmla="*/ 1748 h 607055"/>
              <a:gd name="connsiteX31" fmla="*/ 0 w 1429555"/>
              <a:gd name="connsiteY31" fmla="*/ 220689 h 60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29555" h="607055">
                <a:moveTo>
                  <a:pt x="141668" y="1748"/>
                </a:moveTo>
                <a:lnTo>
                  <a:pt x="141668" y="1748"/>
                </a:lnTo>
                <a:cubicBezTo>
                  <a:pt x="111617" y="44677"/>
                  <a:pt x="68087" y="80823"/>
                  <a:pt x="51516" y="130536"/>
                </a:cubicBezTo>
                <a:cubicBezTo>
                  <a:pt x="33742" y="183857"/>
                  <a:pt x="46167" y="157877"/>
                  <a:pt x="12879" y="207810"/>
                </a:cubicBezTo>
                <a:cubicBezTo>
                  <a:pt x="17172" y="259325"/>
                  <a:pt x="18926" y="311116"/>
                  <a:pt x="25758" y="362356"/>
                </a:cubicBezTo>
                <a:cubicBezTo>
                  <a:pt x="27552" y="375813"/>
                  <a:pt x="30156" y="390392"/>
                  <a:pt x="38637" y="400993"/>
                </a:cubicBezTo>
                <a:cubicBezTo>
                  <a:pt x="48306" y="413080"/>
                  <a:pt x="64394" y="418165"/>
                  <a:pt x="77273" y="426751"/>
                </a:cubicBezTo>
                <a:cubicBezTo>
                  <a:pt x="87748" y="458175"/>
                  <a:pt x="90944" y="479058"/>
                  <a:pt x="115910" y="504024"/>
                </a:cubicBezTo>
                <a:cubicBezTo>
                  <a:pt x="126855" y="514969"/>
                  <a:pt x="142656" y="519873"/>
                  <a:pt x="154547" y="529782"/>
                </a:cubicBezTo>
                <a:cubicBezTo>
                  <a:pt x="168539" y="541442"/>
                  <a:pt x="175904" y="562659"/>
                  <a:pt x="193183" y="568418"/>
                </a:cubicBezTo>
                <a:cubicBezTo>
                  <a:pt x="310854" y="607641"/>
                  <a:pt x="631533" y="604687"/>
                  <a:pt x="695459" y="607055"/>
                </a:cubicBezTo>
                <a:cubicBezTo>
                  <a:pt x="777025" y="602762"/>
                  <a:pt x="858761" y="600959"/>
                  <a:pt x="940158" y="594176"/>
                </a:cubicBezTo>
                <a:cubicBezTo>
                  <a:pt x="967806" y="591872"/>
                  <a:pt x="1062386" y="568498"/>
                  <a:pt x="1081825" y="555539"/>
                </a:cubicBezTo>
                <a:cubicBezTo>
                  <a:pt x="1131758" y="522252"/>
                  <a:pt x="1105778" y="534677"/>
                  <a:pt x="1159099" y="516903"/>
                </a:cubicBezTo>
                <a:cubicBezTo>
                  <a:pt x="1171978" y="508317"/>
                  <a:pt x="1183891" y="498067"/>
                  <a:pt x="1197735" y="491145"/>
                </a:cubicBezTo>
                <a:cubicBezTo>
                  <a:pt x="1209877" y="485074"/>
                  <a:pt x="1224505" y="484859"/>
                  <a:pt x="1236372" y="478266"/>
                </a:cubicBezTo>
                <a:cubicBezTo>
                  <a:pt x="1263433" y="463232"/>
                  <a:pt x="1287887" y="443923"/>
                  <a:pt x="1313645" y="426751"/>
                </a:cubicBezTo>
                <a:lnTo>
                  <a:pt x="1352282" y="400993"/>
                </a:lnTo>
                <a:cubicBezTo>
                  <a:pt x="1360868" y="388114"/>
                  <a:pt x="1367094" y="373301"/>
                  <a:pt x="1378039" y="362356"/>
                </a:cubicBezTo>
                <a:cubicBezTo>
                  <a:pt x="1388984" y="351411"/>
                  <a:pt x="1407006" y="348685"/>
                  <a:pt x="1416676" y="336598"/>
                </a:cubicBezTo>
                <a:cubicBezTo>
                  <a:pt x="1425157" y="325998"/>
                  <a:pt x="1425262" y="310841"/>
                  <a:pt x="1429555" y="297962"/>
                </a:cubicBezTo>
                <a:cubicBezTo>
                  <a:pt x="1425262" y="267911"/>
                  <a:pt x="1422629" y="237576"/>
                  <a:pt x="1416676" y="207810"/>
                </a:cubicBezTo>
                <a:cubicBezTo>
                  <a:pt x="1414014" y="194498"/>
                  <a:pt x="1412278" y="179774"/>
                  <a:pt x="1403797" y="169173"/>
                </a:cubicBezTo>
                <a:cubicBezTo>
                  <a:pt x="1394128" y="157086"/>
                  <a:pt x="1377052" y="153324"/>
                  <a:pt x="1365161" y="143415"/>
                </a:cubicBezTo>
                <a:cubicBezTo>
                  <a:pt x="1351169" y="131755"/>
                  <a:pt x="1342445" y="113624"/>
                  <a:pt x="1326524" y="104779"/>
                </a:cubicBezTo>
                <a:cubicBezTo>
                  <a:pt x="1302790" y="91593"/>
                  <a:pt x="1275009" y="87607"/>
                  <a:pt x="1249251" y="79021"/>
                </a:cubicBezTo>
                <a:lnTo>
                  <a:pt x="1210614" y="66142"/>
                </a:lnTo>
                <a:cubicBezTo>
                  <a:pt x="1197735" y="61849"/>
                  <a:pt x="1185290" y="55925"/>
                  <a:pt x="1171978" y="53263"/>
                </a:cubicBezTo>
                <a:cubicBezTo>
                  <a:pt x="1150513" y="48970"/>
                  <a:pt x="1128702" y="46144"/>
                  <a:pt x="1107583" y="40384"/>
                </a:cubicBezTo>
                <a:cubicBezTo>
                  <a:pt x="1067172" y="29363"/>
                  <a:pt x="1010472" y="2491"/>
                  <a:pt x="965916" y="1748"/>
                </a:cubicBezTo>
                <a:cubicBezTo>
                  <a:pt x="729836" y="-2187"/>
                  <a:pt x="493691" y="1748"/>
                  <a:pt x="257578" y="1748"/>
                </a:cubicBezTo>
                <a:lnTo>
                  <a:pt x="0" y="220689"/>
                </a:lnTo>
              </a:path>
            </a:pathLst>
          </a:custGeom>
          <a:solidFill>
            <a:srgbClr val="09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pic>
        <p:nvPicPr>
          <p:cNvPr id="32" name="Picture 31">
            <a:extLst>
              <a:ext uri="{FF2B5EF4-FFF2-40B4-BE49-F238E27FC236}">
                <a16:creationId xmlns:a16="http://schemas.microsoft.com/office/drawing/2014/main" xmlns="" id="{EB0448B8-6B77-014C-9EFF-D9D3F9837F1C}"/>
              </a:ext>
            </a:extLst>
          </p:cNvPr>
          <p:cNvPicPr>
            <a:picLocks noChangeAspect="1"/>
          </p:cNvPicPr>
          <p:nvPr/>
        </p:nvPicPr>
        <p:blipFill>
          <a:blip r:embed="rId5"/>
          <a:stretch>
            <a:fillRect/>
          </a:stretch>
        </p:blipFill>
        <p:spPr>
          <a:xfrm>
            <a:off x="-1555" y="0"/>
            <a:ext cx="6013752" cy="5693801"/>
          </a:xfrm>
          <a:prstGeom prst="rect">
            <a:avLst/>
          </a:prstGeom>
        </p:spPr>
      </p:pic>
      <p:sp>
        <p:nvSpPr>
          <p:cNvPr id="34" name="Oval 33"/>
          <p:cNvSpPr/>
          <p:nvPr/>
        </p:nvSpPr>
        <p:spPr bwMode="auto">
          <a:xfrm>
            <a:off x="4587330" y="1311844"/>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5" name="Oval 34"/>
          <p:cNvSpPr/>
          <p:nvPr/>
        </p:nvSpPr>
        <p:spPr bwMode="auto">
          <a:xfrm>
            <a:off x="2706929" y="4523062"/>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6" name="Oval 35"/>
          <p:cNvSpPr/>
          <p:nvPr/>
        </p:nvSpPr>
        <p:spPr bwMode="auto">
          <a:xfrm>
            <a:off x="1604333" y="4403192"/>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7" name="Oval 36"/>
          <p:cNvSpPr/>
          <p:nvPr/>
        </p:nvSpPr>
        <p:spPr bwMode="auto">
          <a:xfrm>
            <a:off x="643716" y="3918434"/>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8" name="Oval 37"/>
          <p:cNvSpPr/>
          <p:nvPr/>
        </p:nvSpPr>
        <p:spPr bwMode="auto">
          <a:xfrm>
            <a:off x="167072" y="1752513"/>
            <a:ext cx="1117234" cy="1105809"/>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39" name="Oval 38"/>
          <p:cNvSpPr/>
          <p:nvPr/>
        </p:nvSpPr>
        <p:spPr bwMode="auto">
          <a:xfrm>
            <a:off x="723885" y="776222"/>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0" name="Oval 39"/>
          <p:cNvSpPr/>
          <p:nvPr/>
        </p:nvSpPr>
        <p:spPr bwMode="auto">
          <a:xfrm>
            <a:off x="1671997" y="207990"/>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1" name="Oval 40"/>
          <p:cNvSpPr/>
          <p:nvPr/>
        </p:nvSpPr>
        <p:spPr bwMode="auto">
          <a:xfrm>
            <a:off x="4587330" y="3479448"/>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
        <p:nvSpPr>
          <p:cNvPr id="42" name="Oval 41"/>
          <p:cNvSpPr/>
          <p:nvPr/>
        </p:nvSpPr>
        <p:spPr bwMode="auto">
          <a:xfrm>
            <a:off x="3863752" y="4293096"/>
            <a:ext cx="1028281" cy="1029455"/>
          </a:xfrm>
          <a:prstGeom prst="ellipse">
            <a:avLst/>
          </a:prstGeom>
          <a:solidFill>
            <a:srgbClr val="FFFFFF"/>
          </a:solidFill>
          <a:ln w="28575" cap="flat" cmpd="sng" algn="ctr">
            <a:solidFill>
              <a:srgbClr val="09529B"/>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45720" rIns="45720" anchor="ctr">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defTabSz="914400"/>
            <a:endParaRPr lang="en-US" altLang="en-US" sz="1800"/>
          </a:p>
        </p:txBody>
      </p:sp>
    </p:spTree>
    <p:extLst>
      <p:ext uri="{BB962C8B-B14F-4D97-AF65-F5344CB8AC3E}">
        <p14:creationId xmlns="" xmlns:p14="http://schemas.microsoft.com/office/powerpoint/2010/main" val="43509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Default - Title Slide">
      <a:majorFont>
        <a:latin typeface="Open Sans Semibold"/>
        <a:ea typeface="Open Sans Semibold"/>
        <a:cs typeface="Open Sans Semibold"/>
      </a:majorFont>
      <a:minorFont>
        <a:latin typeface="Open Sans Light"/>
        <a:ea typeface="Open Sans Light"/>
        <a:cs typeface="Open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rgbClr val="000000"/>
            </a:solidFill>
            <a:effectLst/>
            <a:latin typeface="Calibri" charset="0"/>
            <a:ea typeface="Calibri" charset="0"/>
            <a:cs typeface="Calibri" charset="0"/>
            <a:sym typeface="Calibri" charset="0"/>
          </a:defRPr>
        </a:defPPr>
      </a:lstStyle>
    </a:spDef>
    <a:ln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rgbClr val="000000"/>
            </a:solidFill>
            <a:effectLst/>
            <a:latin typeface="Calibri" charset="0"/>
            <a:ea typeface="Calibri" charset="0"/>
            <a:cs typeface="Calibri" charset="0"/>
            <a:sym typeface="Calibri"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1618</Words>
  <Application>Microsoft Office PowerPoint</Application>
  <PresentationFormat>Custom</PresentationFormat>
  <Paragraphs>241</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Default - Title Slide</vt:lpstr>
      <vt:lpstr>1_Office Theme</vt:lpstr>
      <vt:lpstr>4_Office Theme</vt:lpstr>
      <vt:lpstr>5_Office Theme</vt:lpstr>
      <vt:lpstr>6_Office Theme</vt:lpstr>
      <vt:lpstr>7_Office Theme</vt:lpstr>
      <vt:lpstr>8_Office Theme</vt:lpstr>
      <vt:lpstr>AN INTRODUCTION TO BIRMINGHAM AND SOLIHILL TRAINING HUB</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THANK YOU FOR YOUR TIME AND REMEMBER……YOU GOT THIS !!!!!!</vt:lpstr>
      <vt:lpstr>Slide 16</vt:lpstr>
    </vt:vector>
  </TitlesOfParts>
  <Company>NHS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Care Toolkit</dc:title>
  <dc:creator>Jayne Tullett</dc:creator>
  <cp:lastModifiedBy>Owner</cp:lastModifiedBy>
  <cp:revision>211</cp:revision>
  <cp:lastPrinted>2018-12-05T11:47:11Z</cp:lastPrinted>
  <dcterms:created xsi:type="dcterms:W3CDTF">2017-03-10T13:50:40Z</dcterms:created>
  <dcterms:modified xsi:type="dcterms:W3CDTF">2020-09-01T11:24:52Z</dcterms:modified>
</cp:coreProperties>
</file>